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714" autoAdjust="0"/>
  </p:normalViewPr>
  <p:slideViewPr>
    <p:cSldViewPr>
      <p:cViewPr varScale="1">
        <p:scale>
          <a:sx n="84" d="100"/>
          <a:sy n="84" d="100"/>
        </p:scale>
        <p:origin x="-106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pl-P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a:p>
        </p:txBody>
      </p:sp>
      <p:sp>
        <p:nvSpPr>
          <p:cNvPr id="4" name="Date Placeholder 3"/>
          <p:cNvSpPr>
            <a:spLocks noGrp="1"/>
          </p:cNvSpPr>
          <p:nvPr>
            <p:ph type="dt" sz="half" idx="10"/>
          </p:nvPr>
        </p:nvSpPr>
        <p:spPr/>
        <p:txBody>
          <a:bodyPr/>
          <a:lstStyle/>
          <a:p>
            <a:fld id="{A556119A-437C-461A-96B6-9BA4C23EE5E3}" type="datetimeFigureOut">
              <a:rPr lang="pl-PL" smtClean="0"/>
              <a:t>2011-10-17</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55AE383-220D-4BDA-9A47-ADFDA8CDD83B}" type="slidenum">
              <a:rPr lang="pl-PL" smtClean="0"/>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l-P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4" name="Date Placeholder 3"/>
          <p:cNvSpPr>
            <a:spLocks noGrp="1"/>
          </p:cNvSpPr>
          <p:nvPr>
            <p:ph type="dt" sz="half" idx="10"/>
          </p:nvPr>
        </p:nvSpPr>
        <p:spPr/>
        <p:txBody>
          <a:bodyPr/>
          <a:lstStyle/>
          <a:p>
            <a:fld id="{A556119A-437C-461A-96B6-9BA4C23EE5E3}" type="datetimeFigureOut">
              <a:rPr lang="pl-PL" smtClean="0"/>
              <a:t>2011-10-17</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55AE383-220D-4BDA-9A47-ADFDA8CDD83B}" type="slidenum">
              <a:rPr lang="pl-PL" smtClean="0"/>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pl-P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4" name="Date Placeholder 3"/>
          <p:cNvSpPr>
            <a:spLocks noGrp="1"/>
          </p:cNvSpPr>
          <p:nvPr>
            <p:ph type="dt" sz="half" idx="10"/>
          </p:nvPr>
        </p:nvSpPr>
        <p:spPr/>
        <p:txBody>
          <a:bodyPr/>
          <a:lstStyle/>
          <a:p>
            <a:fld id="{A556119A-437C-461A-96B6-9BA4C23EE5E3}" type="datetimeFigureOut">
              <a:rPr lang="pl-PL" smtClean="0"/>
              <a:t>2011-10-17</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55AE383-220D-4BDA-9A47-ADFDA8CDD83B}" type="slidenum">
              <a:rPr lang="pl-PL" smtClean="0"/>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l-P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4" name="Date Placeholder 3"/>
          <p:cNvSpPr>
            <a:spLocks noGrp="1"/>
          </p:cNvSpPr>
          <p:nvPr>
            <p:ph type="dt" sz="half" idx="10"/>
          </p:nvPr>
        </p:nvSpPr>
        <p:spPr/>
        <p:txBody>
          <a:bodyPr/>
          <a:lstStyle/>
          <a:p>
            <a:fld id="{A556119A-437C-461A-96B6-9BA4C23EE5E3}" type="datetimeFigureOut">
              <a:rPr lang="pl-PL" smtClean="0"/>
              <a:t>2011-10-17</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55AE383-220D-4BDA-9A47-ADFDA8CDD83B}" type="slidenum">
              <a:rPr lang="pl-PL" smtClean="0"/>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pl-P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56119A-437C-461A-96B6-9BA4C23EE5E3}" type="datetimeFigureOut">
              <a:rPr lang="pl-PL" smtClean="0"/>
              <a:t>2011-10-17</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755AE383-220D-4BDA-9A47-ADFDA8CDD83B}" type="slidenum">
              <a:rPr lang="pl-PL" smtClean="0"/>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l-P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5" name="Date Placeholder 4"/>
          <p:cNvSpPr>
            <a:spLocks noGrp="1"/>
          </p:cNvSpPr>
          <p:nvPr>
            <p:ph type="dt" sz="half" idx="10"/>
          </p:nvPr>
        </p:nvSpPr>
        <p:spPr/>
        <p:txBody>
          <a:bodyPr/>
          <a:lstStyle/>
          <a:p>
            <a:fld id="{A556119A-437C-461A-96B6-9BA4C23EE5E3}" type="datetimeFigureOut">
              <a:rPr lang="pl-PL" smtClean="0"/>
              <a:t>2011-10-17</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55AE383-220D-4BDA-9A47-ADFDA8CDD83B}" type="slidenum">
              <a:rPr lang="pl-PL" smtClean="0"/>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pl-P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7" name="Date Placeholder 6"/>
          <p:cNvSpPr>
            <a:spLocks noGrp="1"/>
          </p:cNvSpPr>
          <p:nvPr>
            <p:ph type="dt" sz="half" idx="10"/>
          </p:nvPr>
        </p:nvSpPr>
        <p:spPr/>
        <p:txBody>
          <a:bodyPr/>
          <a:lstStyle/>
          <a:p>
            <a:fld id="{A556119A-437C-461A-96B6-9BA4C23EE5E3}" type="datetimeFigureOut">
              <a:rPr lang="pl-PL" smtClean="0"/>
              <a:t>2011-10-17</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755AE383-220D-4BDA-9A47-ADFDA8CDD83B}" type="slidenum">
              <a:rPr lang="pl-PL" smtClean="0"/>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l-PL"/>
          </a:p>
        </p:txBody>
      </p:sp>
      <p:sp>
        <p:nvSpPr>
          <p:cNvPr id="3" name="Date Placeholder 2"/>
          <p:cNvSpPr>
            <a:spLocks noGrp="1"/>
          </p:cNvSpPr>
          <p:nvPr>
            <p:ph type="dt" sz="half" idx="10"/>
          </p:nvPr>
        </p:nvSpPr>
        <p:spPr/>
        <p:txBody>
          <a:bodyPr/>
          <a:lstStyle/>
          <a:p>
            <a:fld id="{A556119A-437C-461A-96B6-9BA4C23EE5E3}" type="datetimeFigureOut">
              <a:rPr lang="pl-PL" smtClean="0"/>
              <a:t>2011-10-17</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755AE383-220D-4BDA-9A47-ADFDA8CDD83B}" type="slidenum">
              <a:rPr lang="pl-PL" smtClean="0"/>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56119A-437C-461A-96B6-9BA4C23EE5E3}" type="datetimeFigureOut">
              <a:rPr lang="pl-PL" smtClean="0"/>
              <a:t>2011-10-17</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755AE383-220D-4BDA-9A47-ADFDA8CDD83B}" type="slidenum">
              <a:rPr lang="pl-PL" smtClean="0"/>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pl-P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56119A-437C-461A-96B6-9BA4C23EE5E3}" type="datetimeFigureOut">
              <a:rPr lang="pl-PL" smtClean="0"/>
              <a:t>2011-10-17</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55AE383-220D-4BDA-9A47-ADFDA8CDD83B}" type="slidenum">
              <a:rPr lang="pl-PL" smtClean="0"/>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pl-P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56119A-437C-461A-96B6-9BA4C23EE5E3}" type="datetimeFigureOut">
              <a:rPr lang="pl-PL" smtClean="0"/>
              <a:t>2011-10-17</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755AE383-220D-4BDA-9A47-ADFDA8CDD83B}" type="slidenum">
              <a:rPr lang="pl-PL" smtClean="0"/>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pl-PL"/>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l-PL"/>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56119A-437C-461A-96B6-9BA4C23EE5E3}" type="datetimeFigureOut">
              <a:rPr lang="pl-PL" smtClean="0"/>
              <a:t>2011-10-17</a:t>
            </a:fld>
            <a:endParaRPr lang="pl-P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AE383-220D-4BDA-9A47-ADFDA8CDD83B}" type="slidenum">
              <a:rPr lang="pl-PL" smtClean="0"/>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pl-PL" b="1" dirty="0" smtClean="0">
                <a:solidFill>
                  <a:srgbClr val="C00000"/>
                </a:solidFill>
              </a:rPr>
              <a:t>Najczęściej popełniane błędy przez testerów </a:t>
            </a:r>
            <a:endParaRPr lang="pl-PL" b="1" dirty="0">
              <a:solidFill>
                <a:srgbClr val="C00000"/>
              </a:solidFill>
            </a:endParaRPr>
          </a:p>
        </p:txBody>
      </p:sp>
      <p:sp>
        <p:nvSpPr>
          <p:cNvPr id="3" name="Subtitle 2"/>
          <p:cNvSpPr>
            <a:spLocks noGrp="1"/>
          </p:cNvSpPr>
          <p:nvPr>
            <p:ph type="subTitle" idx="1"/>
          </p:nvPr>
        </p:nvSpPr>
        <p:spPr/>
        <p:txBody>
          <a:bodyPr/>
          <a:lstStyle/>
          <a:p>
            <a:endParaRPr lang="pl-P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2800" b="1" u="sng" dirty="0" smtClean="0">
                <a:solidFill>
                  <a:srgbClr val="C00000"/>
                </a:solidFill>
              </a:rPr>
              <a:t>Złe zarządzanie błędami </a:t>
            </a:r>
            <a:endParaRPr lang="pl-PL" sz="2800" b="1" u="sng" dirty="0">
              <a:solidFill>
                <a:srgbClr val="C00000"/>
              </a:solidFill>
            </a:endParaRPr>
          </a:p>
        </p:txBody>
      </p:sp>
      <p:sp>
        <p:nvSpPr>
          <p:cNvPr id="3" name="Content Placeholder 2"/>
          <p:cNvSpPr>
            <a:spLocks noGrp="1"/>
          </p:cNvSpPr>
          <p:nvPr>
            <p:ph idx="1"/>
          </p:nvPr>
        </p:nvSpPr>
        <p:spPr>
          <a:xfrm>
            <a:off x="4283968" y="1600200"/>
            <a:ext cx="4402832" cy="4853136"/>
          </a:xfrm>
        </p:spPr>
        <p:txBody>
          <a:bodyPr>
            <a:normAutofit/>
          </a:bodyPr>
          <a:lstStyle/>
          <a:p>
            <a:endParaRPr lang="pl-PL" sz="1000" dirty="0" smtClean="0"/>
          </a:p>
          <a:p>
            <a:pPr>
              <a:buNone/>
            </a:pPr>
            <a:r>
              <a:rPr lang="pl-PL" sz="1800" b="1" dirty="0" smtClean="0">
                <a:solidFill>
                  <a:srgbClr val="00B050"/>
                </a:solidFill>
              </a:rPr>
              <a:t>Rady dla testera:</a:t>
            </a:r>
            <a:endParaRPr lang="pl-PL" sz="1800" b="1" dirty="0">
              <a:solidFill>
                <a:srgbClr val="00B050"/>
              </a:solidFill>
            </a:endParaRPr>
          </a:p>
          <a:p>
            <a:r>
              <a:rPr lang="pl-PL" sz="1200" b="1" dirty="0" smtClean="0"/>
              <a:t>przestrzegaj </a:t>
            </a:r>
            <a:r>
              <a:rPr lang="pl-PL" sz="1200" b="1" dirty="0"/>
              <a:t>ustalonego porządku obsługi błędów</a:t>
            </a:r>
            <a:r>
              <a:rPr lang="pl-PL" sz="1200" dirty="0"/>
              <a:t>. Procedura zarządzania błędami </a:t>
            </a:r>
            <a:r>
              <a:rPr lang="pl-PL" sz="1200" dirty="0" smtClean="0"/>
              <a:t>powinna być </a:t>
            </a:r>
            <a:r>
              <a:rPr lang="pl-PL" sz="1200" dirty="0"/>
              <a:t>zawsze ujęta w planie testów;</a:t>
            </a:r>
          </a:p>
          <a:p>
            <a:r>
              <a:rPr lang="pl-PL" sz="1200" b="1" dirty="0" smtClean="0"/>
              <a:t>pilnuj </a:t>
            </a:r>
            <a:r>
              <a:rPr lang="pl-PL" sz="1200" b="1" dirty="0"/>
              <a:t>swoich błędów </a:t>
            </a:r>
            <a:r>
              <a:rPr lang="pl-PL" sz="1200" dirty="0"/>
              <a:t>– kontroluj, czy nowe zgłoszenia są podjęte do poprawki w </a:t>
            </a:r>
            <a:r>
              <a:rPr lang="pl-PL" sz="1200" dirty="0" smtClean="0"/>
              <a:t>ustalonym  czasie</a:t>
            </a:r>
            <a:r>
              <a:rPr lang="pl-PL" sz="1200" dirty="0"/>
              <a:t>, czy nie pojawiają się odrzucenia błędów z powodu braku wystarczających </a:t>
            </a:r>
            <a:r>
              <a:rPr lang="pl-PL" sz="1200" dirty="0" smtClean="0"/>
              <a:t>informacji  itp</a:t>
            </a:r>
            <a:r>
              <a:rPr lang="pl-PL" sz="1200" dirty="0"/>
              <a:t>.;</a:t>
            </a:r>
          </a:p>
          <a:p>
            <a:r>
              <a:rPr lang="pl-PL" sz="1200" b="1" dirty="0" smtClean="0"/>
              <a:t>przygotowując </a:t>
            </a:r>
            <a:r>
              <a:rPr lang="pl-PL" sz="1200" b="1" dirty="0"/>
              <a:t>się do nowego cyklu testów, przygotuj listę poprawek do sprawdzenia w </a:t>
            </a:r>
            <a:r>
              <a:rPr lang="pl-PL" sz="1200" b="1" dirty="0" smtClean="0"/>
              <a:t>nowej </a:t>
            </a:r>
            <a:r>
              <a:rPr lang="pl-PL" sz="1200" b="1" dirty="0" err="1" smtClean="0"/>
              <a:t>wesji</a:t>
            </a:r>
            <a:r>
              <a:rPr lang="pl-PL" sz="1200" b="1" dirty="0" smtClean="0"/>
              <a:t> </a:t>
            </a:r>
            <a:r>
              <a:rPr lang="pl-PL" sz="1200" b="1" dirty="0"/>
              <a:t>oprogramowania</a:t>
            </a:r>
            <a:r>
              <a:rPr lang="pl-PL" sz="1200" dirty="0"/>
              <a:t>;</a:t>
            </a:r>
          </a:p>
          <a:p>
            <a:r>
              <a:rPr lang="pl-PL" sz="1200" b="1" dirty="0" smtClean="0"/>
              <a:t>zweryfikuj </a:t>
            </a:r>
            <a:r>
              <a:rPr lang="pl-PL" sz="1200" b="1" dirty="0"/>
              <a:t>swoje poprawki możliwie najszybciej po rozpoczęciu testowania nowej </a:t>
            </a:r>
            <a:r>
              <a:rPr lang="pl-PL" sz="1200" b="1" dirty="0" smtClean="0"/>
              <a:t>wersji systemu</a:t>
            </a:r>
            <a:r>
              <a:rPr lang="pl-PL" sz="1200" dirty="0"/>
              <a:t>. Naprawione problemy zamknij, inne otwórz ponownie z uzasadnieniem, </a:t>
            </a:r>
            <a:r>
              <a:rPr lang="pl-PL" sz="1200" dirty="0" smtClean="0"/>
              <a:t>dlaczego  rozwiązanie </a:t>
            </a:r>
            <a:r>
              <a:rPr lang="pl-PL" sz="1200" dirty="0"/>
              <a:t>problemu Cię nie satysfakcjonuje;</a:t>
            </a:r>
          </a:p>
          <a:p>
            <a:r>
              <a:rPr lang="pl-PL" sz="1200" b="1" dirty="0" smtClean="0"/>
              <a:t>jeśli </a:t>
            </a:r>
            <a:r>
              <a:rPr lang="pl-PL" sz="1200" b="1" dirty="0"/>
              <a:t>poprawka powoduje błędy w innych częściach aplikacji, niż ujęte w </a:t>
            </a:r>
            <a:r>
              <a:rPr lang="pl-PL" sz="1200" b="1" dirty="0" smtClean="0"/>
              <a:t>oryginalnym zgłoszeniu – </a:t>
            </a:r>
            <a:r>
              <a:rPr lang="pl-PL" sz="1200" b="1" dirty="0"/>
              <a:t>stwórz nowe raporty defektów.</a:t>
            </a:r>
          </a:p>
        </p:txBody>
      </p:sp>
      <p:sp>
        <p:nvSpPr>
          <p:cNvPr id="4" name="Rectangle 3"/>
          <p:cNvSpPr/>
          <p:nvPr/>
        </p:nvSpPr>
        <p:spPr>
          <a:xfrm>
            <a:off x="827584" y="1844824"/>
            <a:ext cx="3059832" cy="2031325"/>
          </a:xfrm>
          <a:prstGeom prst="rect">
            <a:avLst/>
          </a:prstGeom>
        </p:spPr>
        <p:txBody>
          <a:bodyPr wrap="square">
            <a:spAutoFit/>
          </a:bodyPr>
          <a:lstStyle/>
          <a:p>
            <a:r>
              <a:rPr lang="pl-PL" b="1" dirty="0" smtClean="0">
                <a:solidFill>
                  <a:srgbClr val="FF0000"/>
                </a:solidFill>
              </a:rPr>
              <a:t>Błędy:</a:t>
            </a:r>
          </a:p>
          <a:p>
            <a:pPr marL="271463" indent="-271463">
              <a:buFont typeface="Arial" pitchFamily="34" charset="0"/>
              <a:buChar char="•"/>
            </a:pPr>
            <a:r>
              <a:rPr lang="pl-PL" sz="1200" dirty="0" smtClean="0"/>
              <a:t>Nieprawidłowości z zarządzaniu błędami wynikają:</a:t>
            </a:r>
          </a:p>
          <a:p>
            <a:pPr marL="728663" lvl="1" indent="-271463">
              <a:buFont typeface="Arial" pitchFamily="34" charset="0"/>
              <a:buChar char="•"/>
            </a:pPr>
            <a:r>
              <a:rPr lang="pl-PL" sz="1200" dirty="0" smtClean="0"/>
              <a:t>Braku zainteresowania zgłoszonym problemem </a:t>
            </a:r>
          </a:p>
          <a:p>
            <a:pPr marL="728663" lvl="1" indent="-271463">
              <a:buFont typeface="Arial" pitchFamily="34" charset="0"/>
              <a:buChar char="•"/>
            </a:pPr>
            <a:r>
              <a:rPr lang="pl-PL" sz="1200" dirty="0" smtClean="0"/>
              <a:t>Nieznajomości podstawowego cyklu życia defektu </a:t>
            </a:r>
          </a:p>
          <a:p>
            <a:pPr marL="271463" indent="-271463">
              <a:buFont typeface="Arial" pitchFamily="34" charset="0"/>
              <a:buChar char="•"/>
            </a:pPr>
            <a:endParaRPr lang="pl-PL" sz="1200" dirty="0" smtClean="0"/>
          </a:p>
          <a:p>
            <a:pPr marL="271463" indent="-271463">
              <a:buFont typeface="Arial" pitchFamily="34" charset="0"/>
              <a:buChar char="•"/>
            </a:pPr>
            <a:r>
              <a:rPr lang="pl-PL" sz="1200" b="1" dirty="0" smtClean="0"/>
              <a:t>Znalazłem </a:t>
            </a:r>
            <a:r>
              <a:rPr lang="pl-PL" sz="1200" b="1" dirty="0" err="1" smtClean="0"/>
              <a:t>buga</a:t>
            </a:r>
            <a:r>
              <a:rPr lang="pl-PL" sz="1200" b="1" dirty="0" smtClean="0"/>
              <a:t>, zgłosiłem i reszta mnie nie interesuje. Czekam na poprawkę</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2800" b="1" u="sng" dirty="0" smtClean="0">
                <a:solidFill>
                  <a:srgbClr val="C00000"/>
                </a:solidFill>
              </a:rPr>
              <a:t>Developer </a:t>
            </a:r>
            <a:r>
              <a:rPr lang="pl-PL" sz="2800" b="1" u="sng" dirty="0">
                <a:solidFill>
                  <a:srgbClr val="C00000"/>
                </a:solidFill>
              </a:rPr>
              <a:t>t</a:t>
            </a:r>
            <a:r>
              <a:rPr lang="pl-PL" sz="2800" b="1" u="sng" dirty="0" smtClean="0">
                <a:solidFill>
                  <a:srgbClr val="C00000"/>
                </a:solidFill>
              </a:rPr>
              <a:t>wój wróg </a:t>
            </a:r>
            <a:endParaRPr lang="pl-PL" sz="2800" b="1" u="sng" dirty="0">
              <a:solidFill>
                <a:srgbClr val="C00000"/>
              </a:solidFill>
            </a:endParaRPr>
          </a:p>
        </p:txBody>
      </p:sp>
      <p:sp>
        <p:nvSpPr>
          <p:cNvPr id="3" name="Content Placeholder 2"/>
          <p:cNvSpPr>
            <a:spLocks noGrp="1"/>
          </p:cNvSpPr>
          <p:nvPr>
            <p:ph idx="1"/>
          </p:nvPr>
        </p:nvSpPr>
        <p:spPr>
          <a:xfrm>
            <a:off x="611560" y="1484784"/>
            <a:ext cx="7488832" cy="4525963"/>
          </a:xfrm>
        </p:spPr>
        <p:txBody>
          <a:bodyPr>
            <a:noAutofit/>
          </a:bodyPr>
          <a:lstStyle/>
          <a:p>
            <a:pPr>
              <a:buNone/>
            </a:pPr>
            <a:r>
              <a:rPr lang="pl-PL" sz="1800" b="1" dirty="0" smtClean="0">
                <a:solidFill>
                  <a:srgbClr val="00B050"/>
                </a:solidFill>
              </a:rPr>
              <a:t>Rady dla testera:</a:t>
            </a:r>
          </a:p>
          <a:p>
            <a:r>
              <a:rPr lang="pl-PL" sz="1600" b="1" dirty="0" smtClean="0">
                <a:solidFill>
                  <a:srgbClr val="FF0000"/>
                </a:solidFill>
              </a:rPr>
              <a:t>nie </a:t>
            </a:r>
            <a:r>
              <a:rPr lang="pl-PL" sz="1600" b="1" dirty="0">
                <a:solidFill>
                  <a:srgbClr val="FF0000"/>
                </a:solidFill>
              </a:rPr>
              <a:t>atakuj programisty</a:t>
            </a:r>
            <a:r>
              <a:rPr lang="pl-PL" sz="1600" dirty="0"/>
              <a:t>, kiedy znajdziesz błąd w jego kodzie. Nie </a:t>
            </a:r>
            <a:r>
              <a:rPr lang="pl-PL" sz="1600" dirty="0" smtClean="0"/>
              <a:t>zgłaszasz </a:t>
            </a:r>
            <a:r>
              <a:rPr lang="pl-PL" sz="1600" dirty="0"/>
              <a:t>błędu do osoby</a:t>
            </a:r>
            <a:r>
              <a:rPr lang="pl-PL" sz="1600" dirty="0" smtClean="0"/>
              <a:t>, a </a:t>
            </a:r>
            <a:r>
              <a:rPr lang="pl-PL" sz="1600" dirty="0"/>
              <a:t>do procesu;</a:t>
            </a:r>
          </a:p>
          <a:p>
            <a:r>
              <a:rPr lang="pl-PL" sz="1600" b="1" dirty="0" smtClean="0"/>
              <a:t>raportując </a:t>
            </a:r>
            <a:r>
              <a:rPr lang="pl-PL" sz="1600" b="1" dirty="0"/>
              <a:t>problem, wystrzegaj się sformułowań o brzmieniu emocjonalnym </a:t>
            </a:r>
            <a:r>
              <a:rPr lang="pl-PL" sz="1600" dirty="0"/>
              <a:t>– np. wykrzykników</a:t>
            </a:r>
            <a:r>
              <a:rPr lang="pl-PL" sz="1600" dirty="0" smtClean="0"/>
              <a:t>, podkreśleń</a:t>
            </a:r>
            <a:r>
              <a:rPr lang="pl-PL" sz="1600" dirty="0"/>
              <a:t>, kapitalizacji liter. Nie wywołuj zbędnego napięcia i konfliktów;</a:t>
            </a:r>
          </a:p>
          <a:p>
            <a:r>
              <a:rPr lang="pl-PL" sz="1600" b="1" dirty="0" smtClean="0"/>
              <a:t>po </a:t>
            </a:r>
            <a:r>
              <a:rPr lang="pl-PL" sz="1600" b="1" dirty="0"/>
              <a:t>otrzymaniu rozwiązania problemu od programisty zadbaj o to, aby jak najszybciej </a:t>
            </a:r>
            <a:r>
              <a:rPr lang="pl-PL" sz="1600" b="1" dirty="0" smtClean="0"/>
              <a:t>uzyskał on </a:t>
            </a:r>
            <a:r>
              <a:rPr lang="pl-PL" sz="1600" b="1" dirty="0"/>
              <a:t>informacje zwrotne – akceptację lub odrzucenie poprawki</a:t>
            </a:r>
            <a:r>
              <a:rPr lang="pl-PL" sz="1600" dirty="0"/>
              <a:t>. W przypadku odrzucenia</a:t>
            </a:r>
            <a:r>
              <a:rPr lang="pl-PL" sz="1600" dirty="0" smtClean="0"/>
              <a:t>, wyjaśnij </a:t>
            </a:r>
            <a:r>
              <a:rPr lang="pl-PL" sz="1600" dirty="0"/>
              <a:t>dokładnie przyczynę takiej decyzji – nie używaj sformułowań: </a:t>
            </a:r>
            <a:r>
              <a:rPr lang="pl-PL" sz="1600" i="1" dirty="0"/>
              <a:t>nie działa bez </a:t>
            </a:r>
            <a:r>
              <a:rPr lang="pl-PL" sz="1600" i="1" dirty="0" smtClean="0"/>
              <a:t>konkretnego </a:t>
            </a:r>
            <a:r>
              <a:rPr lang="pl-PL" sz="1600" dirty="0" smtClean="0"/>
              <a:t>uzasadnienia</a:t>
            </a:r>
            <a:r>
              <a:rPr lang="pl-PL" sz="1600" dirty="0"/>
              <a:t>;</a:t>
            </a:r>
          </a:p>
          <a:p>
            <a:r>
              <a:rPr lang="pl-PL" sz="1600" dirty="0" smtClean="0"/>
              <a:t>w </a:t>
            </a:r>
            <a:r>
              <a:rPr lang="pl-PL" sz="1600" dirty="0"/>
              <a:t>przypadku błędów wysokiego ryzyka warto jest przetestować poprawkę przed jej </a:t>
            </a:r>
            <a:r>
              <a:rPr lang="pl-PL" sz="1600" dirty="0" smtClean="0"/>
              <a:t>formalnym wdrożeniem</a:t>
            </a:r>
            <a:r>
              <a:rPr lang="pl-PL" sz="1600" dirty="0"/>
              <a:t>. Poproś programistę, aby udostępnił poprawiony </a:t>
            </a:r>
            <a:r>
              <a:rPr lang="pl-PL" sz="1600" dirty="0" smtClean="0"/>
              <a:t>fragment </a:t>
            </a:r>
            <a:r>
              <a:rPr lang="pl-PL" sz="1600" dirty="0"/>
              <a:t>aplikacji </a:t>
            </a:r>
            <a:r>
              <a:rPr lang="pl-PL" sz="1600" dirty="0" smtClean="0"/>
              <a:t>do Twoich </a:t>
            </a:r>
            <a:r>
              <a:rPr lang="pl-PL" sz="1600" dirty="0"/>
              <a:t>nieoficjalnych testów. Upewnisz się, że rozwiązanie działa tak, jak powinno i </a:t>
            </a:r>
            <a:r>
              <a:rPr lang="pl-PL" sz="1600" dirty="0" smtClean="0"/>
              <a:t>zminimalizujesz ryzyko </a:t>
            </a:r>
            <a:r>
              <a:rPr lang="pl-PL" sz="1600" dirty="0"/>
              <a:t>pojawienia się w nowej wersji systemów błędów regresji.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sz="3100" b="1" u="sng" dirty="0" smtClean="0">
                <a:solidFill>
                  <a:srgbClr val="C00000"/>
                </a:solidFill>
              </a:rPr>
              <a:t>Brak dociekliwości i dokładności</a:t>
            </a:r>
            <a:r>
              <a:rPr lang="pl-PL" sz="4000" u="sng" dirty="0" smtClean="0">
                <a:solidFill>
                  <a:srgbClr val="C00000"/>
                </a:solidFill>
              </a:rPr>
              <a:t> </a:t>
            </a:r>
            <a:r>
              <a:rPr lang="pl-PL" dirty="0" smtClean="0">
                <a:solidFill>
                  <a:srgbClr val="C00000"/>
                </a:solidFill>
              </a:rPr>
              <a:t/>
            </a:r>
            <a:br>
              <a:rPr lang="pl-PL" dirty="0" smtClean="0">
                <a:solidFill>
                  <a:srgbClr val="C00000"/>
                </a:solidFill>
              </a:rPr>
            </a:br>
            <a:endParaRPr lang="pl-PL" dirty="0">
              <a:solidFill>
                <a:srgbClr val="C00000"/>
              </a:solidFill>
            </a:endParaRPr>
          </a:p>
        </p:txBody>
      </p:sp>
      <p:sp>
        <p:nvSpPr>
          <p:cNvPr id="3" name="Content Placeholder 2"/>
          <p:cNvSpPr>
            <a:spLocks noGrp="1"/>
          </p:cNvSpPr>
          <p:nvPr>
            <p:ph idx="1"/>
          </p:nvPr>
        </p:nvSpPr>
        <p:spPr/>
        <p:txBody>
          <a:bodyPr/>
          <a:lstStyle/>
          <a:p>
            <a:pPr lvl="1"/>
            <a:endParaRPr lang="pl-PL" dirty="0" smtClean="0"/>
          </a:p>
          <a:p>
            <a:pPr lvl="1"/>
            <a:endParaRPr lang="pl-PL" dirty="0"/>
          </a:p>
        </p:txBody>
      </p:sp>
      <p:sp>
        <p:nvSpPr>
          <p:cNvPr id="4" name="Rectangle 3"/>
          <p:cNvSpPr/>
          <p:nvPr/>
        </p:nvSpPr>
        <p:spPr>
          <a:xfrm>
            <a:off x="4716016" y="1196752"/>
            <a:ext cx="3942184" cy="5539978"/>
          </a:xfrm>
          <a:prstGeom prst="rect">
            <a:avLst/>
          </a:prstGeom>
        </p:spPr>
        <p:txBody>
          <a:bodyPr wrap="square">
            <a:spAutoFit/>
          </a:bodyPr>
          <a:lstStyle/>
          <a:p>
            <a:r>
              <a:rPr lang="pl-PL" b="1" dirty="0" smtClean="0">
                <a:solidFill>
                  <a:srgbClr val="00B050"/>
                </a:solidFill>
              </a:rPr>
              <a:t>Rada dla testera:</a:t>
            </a:r>
          </a:p>
          <a:p>
            <a:pPr marL="271463" indent="-271463">
              <a:buFont typeface="Arial" pitchFamily="34" charset="0"/>
              <a:buChar char="•"/>
            </a:pPr>
            <a:r>
              <a:rPr lang="pl-PL" sz="1200" dirty="0" smtClean="0"/>
              <a:t> </a:t>
            </a:r>
            <a:r>
              <a:rPr lang="pl-PL" sz="1200" b="1" dirty="0" smtClean="0"/>
              <a:t>bądź dokładny w tym, </a:t>
            </a:r>
            <a:r>
              <a:rPr lang="pl-PL" sz="1200" b="1" dirty="0" err="1" smtClean="0"/>
              <a:t>co</a:t>
            </a:r>
            <a:r>
              <a:rPr lang="pl-PL" sz="1200" b="1" dirty="0" smtClean="0"/>
              <a:t> robisz </a:t>
            </a:r>
            <a:r>
              <a:rPr lang="pl-PL" sz="1200" dirty="0" smtClean="0"/>
              <a:t>– zadaniem testera jest sprawdzić zarówno, czy aplikacja działa prawidłowo, jeśli jest używana zgodnie z przeznaczeniem, jak i </a:t>
            </a:r>
            <a:r>
              <a:rPr lang="pl-PL" sz="1200" dirty="0" err="1" smtClean="0"/>
              <a:t>co</a:t>
            </a:r>
            <a:r>
              <a:rPr lang="pl-PL" sz="1200" dirty="0" smtClean="0"/>
              <a:t> dzieje się, gdy operator zaczyna wykonywać niedozwolone czy nieprzewidziane operacje;</a:t>
            </a:r>
          </a:p>
          <a:p>
            <a:pPr marL="271463" indent="-271463">
              <a:buFont typeface="Arial" pitchFamily="34" charset="0"/>
              <a:buChar char="•"/>
            </a:pPr>
            <a:r>
              <a:rPr lang="pl-PL" sz="1200" dirty="0" smtClean="0"/>
              <a:t> </a:t>
            </a:r>
            <a:r>
              <a:rPr lang="pl-PL" sz="1200" b="1" dirty="0" smtClean="0"/>
              <a:t>pamiętaj, że osoba projektująca system również może się mylić</a:t>
            </a:r>
            <a:r>
              <a:rPr lang="pl-PL" sz="1200" dirty="0" smtClean="0"/>
              <a:t> – nie przyjmuj wszystkiego, </a:t>
            </a:r>
            <a:r>
              <a:rPr lang="pl-PL" sz="1200" dirty="0" err="1" smtClean="0"/>
              <a:t>co</a:t>
            </a:r>
            <a:r>
              <a:rPr lang="pl-PL" sz="1200" dirty="0" smtClean="0"/>
              <a:t> zapisane na wiarę. Bardzo często dokumentacja zawiera błędy, luki i niespójności, które – jeśli pozostawione bez korekty – mogą negatywnie wpłynąć na jakość prac programistycznych i testowania. Zadaniem testera jest sprawdzić również i dokumentację – szczególnie reguły biznesowe i poprawność przepływu procesu;</a:t>
            </a:r>
          </a:p>
          <a:p>
            <a:pPr marL="271463" indent="-271463">
              <a:buFont typeface="Arial" pitchFamily="34" charset="0"/>
              <a:buChar char="•"/>
            </a:pPr>
            <a:r>
              <a:rPr lang="pl-PL" sz="1200" b="1" dirty="0" smtClean="0"/>
              <a:t> jeśli nie jesteś pewien, jak ma funkcjonować dany moduł – pytaj i uzyskuj odpowiedzi</a:t>
            </a:r>
            <a:r>
              <a:rPr lang="pl-PL" sz="1200" dirty="0" smtClean="0"/>
              <a:t>. Nie pomijaj testowania pewnych obszarów tylko dlatego, że nie rozumiesz ich działania;</a:t>
            </a:r>
          </a:p>
          <a:p>
            <a:pPr marL="271463" indent="-271463">
              <a:buFont typeface="Arial" pitchFamily="34" charset="0"/>
              <a:buChar char="•"/>
            </a:pPr>
            <a:r>
              <a:rPr lang="pl-PL" sz="1200" dirty="0" smtClean="0"/>
              <a:t> </a:t>
            </a:r>
            <a:r>
              <a:rPr lang="pl-PL" sz="1200" b="1" dirty="0" smtClean="0"/>
              <a:t>nie rób założeń – w szczególności nie zakładaj, że coś działa, ponieważ zwykle działało lub powinno działać</a:t>
            </a:r>
            <a:r>
              <a:rPr lang="pl-PL" sz="1200" dirty="0" smtClean="0"/>
              <a:t>. Tester może stwierdzić, iż aplikacja czy jej moduł działa wtedy, kiedy sam to sprawdzi i wyniki testów to potwierdzą;</a:t>
            </a:r>
          </a:p>
          <a:p>
            <a:pPr marL="271463" indent="-271463">
              <a:buFont typeface="Arial" pitchFamily="34" charset="0"/>
              <a:buChar char="•"/>
            </a:pPr>
            <a:r>
              <a:rPr lang="pl-PL" sz="1200" dirty="0" smtClean="0"/>
              <a:t> </a:t>
            </a:r>
            <a:r>
              <a:rPr lang="pl-PL" sz="1200" b="1" dirty="0" smtClean="0"/>
              <a:t>jeśli uważasz, że odkryłeś błąd lub aplikacja działa nieprawidłowo pod względem użyteczności lub biznesu, a implementacja jest zgodna ze specyfikacją analityczną – zgłoś swoją uwagę analitykom</a:t>
            </a:r>
            <a:r>
              <a:rPr lang="pl-PL" sz="1200" dirty="0" smtClean="0"/>
              <a:t>. Ewentualne poprawienie problemu na wczesnym etapie testów </a:t>
            </a:r>
            <a:r>
              <a:rPr lang="pl-PL" sz="1200" dirty="0"/>
              <a:t>jest łatwiejsze i tańsze, niż później.</a:t>
            </a:r>
          </a:p>
        </p:txBody>
      </p:sp>
      <p:sp>
        <p:nvSpPr>
          <p:cNvPr id="8" name="Rectangle 7"/>
          <p:cNvSpPr/>
          <p:nvPr/>
        </p:nvSpPr>
        <p:spPr>
          <a:xfrm>
            <a:off x="611560" y="1196752"/>
            <a:ext cx="3942184" cy="923330"/>
          </a:xfrm>
          <a:prstGeom prst="rect">
            <a:avLst/>
          </a:prstGeom>
        </p:spPr>
        <p:txBody>
          <a:bodyPr wrap="square">
            <a:spAutoFit/>
          </a:bodyPr>
          <a:lstStyle/>
          <a:p>
            <a:r>
              <a:rPr lang="pl-PL" b="1" dirty="0" smtClean="0">
                <a:solidFill>
                  <a:srgbClr val="FF0000"/>
                </a:solidFill>
              </a:rPr>
              <a:t>Błędy:</a:t>
            </a:r>
          </a:p>
          <a:p>
            <a:pPr marL="271463" indent="-271463">
              <a:buFont typeface="Arial" pitchFamily="34" charset="0"/>
              <a:buChar char="•"/>
            </a:pPr>
            <a:r>
              <a:rPr lang="pl-PL" sz="1200" dirty="0" err="1"/>
              <a:t>Błedne</a:t>
            </a:r>
            <a:r>
              <a:rPr lang="pl-PL" sz="1200" dirty="0"/>
              <a:t> założenie ze  testowanie </a:t>
            </a:r>
            <a:r>
              <a:rPr lang="pl-PL" sz="1200" dirty="0" smtClean="0"/>
              <a:t> powinno dotyczyć tylko tego </a:t>
            </a:r>
            <a:r>
              <a:rPr lang="pl-PL" sz="1200" dirty="0" err="1" smtClean="0"/>
              <a:t>co</a:t>
            </a:r>
            <a:r>
              <a:rPr lang="pl-PL" sz="1200" dirty="0" smtClean="0"/>
              <a:t> jest napisane w specyfikacji: testowanie od – do; sprawdzanie tylko pozytywnych scenariuszy;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sz="3100" b="1" u="sng" dirty="0" smtClean="0">
                <a:solidFill>
                  <a:srgbClr val="C00000"/>
                </a:solidFill>
              </a:rPr>
              <a:t>Wykonywanie testów bez zrozumienia działania aplikacji </a:t>
            </a:r>
            <a:r>
              <a:rPr lang="pl-PL" dirty="0" smtClean="0">
                <a:solidFill>
                  <a:srgbClr val="C00000"/>
                </a:solidFill>
              </a:rPr>
              <a:t/>
            </a:r>
            <a:br>
              <a:rPr lang="pl-PL" dirty="0" smtClean="0">
                <a:solidFill>
                  <a:srgbClr val="C00000"/>
                </a:solidFill>
              </a:rPr>
            </a:br>
            <a:endParaRPr lang="pl-PL" dirty="0">
              <a:solidFill>
                <a:srgbClr val="C00000"/>
              </a:solidFill>
            </a:endParaRPr>
          </a:p>
        </p:txBody>
      </p:sp>
      <p:sp>
        <p:nvSpPr>
          <p:cNvPr id="4" name="Content Placeholder 3"/>
          <p:cNvSpPr>
            <a:spLocks noGrp="1"/>
          </p:cNvSpPr>
          <p:nvPr>
            <p:ph idx="1"/>
          </p:nvPr>
        </p:nvSpPr>
        <p:spPr>
          <a:xfrm>
            <a:off x="4644008" y="1052736"/>
            <a:ext cx="3816424" cy="5613845"/>
          </a:xfrm>
          <a:prstGeom prst="rect">
            <a:avLst/>
          </a:prstGeom>
        </p:spPr>
        <p:txBody>
          <a:bodyPr wrap="square">
            <a:spAutoFit/>
          </a:bodyPr>
          <a:lstStyle/>
          <a:p>
            <a:pPr>
              <a:buNone/>
            </a:pPr>
            <a:r>
              <a:rPr lang="pl-PL" sz="1800" b="1" dirty="0" smtClean="0">
                <a:solidFill>
                  <a:srgbClr val="00B050"/>
                </a:solidFill>
              </a:rPr>
              <a:t>Rada dla testera:</a:t>
            </a:r>
          </a:p>
          <a:p>
            <a:r>
              <a:rPr lang="pl-PL" sz="1200" b="1" dirty="0" smtClean="0"/>
              <a:t>planując i przygotowując przypadki i scenariusze testowe, opieraj się na udokumentowanej specyfikacji </a:t>
            </a:r>
            <a:r>
              <a:rPr lang="pl-PL" sz="1200" dirty="0" smtClean="0"/>
              <a:t>(jeśli takowa istnieje) lub wymaganiach użytkownika;</a:t>
            </a:r>
          </a:p>
          <a:p>
            <a:r>
              <a:rPr lang="pl-PL" sz="1200" b="1" dirty="0" smtClean="0"/>
              <a:t>opisuj błąd - czyli niezgodność z wymaganiami</a:t>
            </a:r>
            <a:r>
              <a:rPr lang="pl-PL" sz="1200" dirty="0" smtClean="0"/>
              <a:t>. Powołuj się na konkretne wymaganie czy fragment specyfikacji. Do opisu błędu dołączaj referencję (link, cytat, odniesienie do dokumentacji) do odpowiedniego wymagania;</a:t>
            </a:r>
          </a:p>
          <a:p>
            <a:r>
              <a:rPr lang="pl-PL" sz="1200" dirty="0" smtClean="0"/>
              <a:t>programista nie jest analitykiem – nie oczekuj od niego decydowania o rozwiązaniu problemu związanego z błędem w specyfikacji. </a:t>
            </a:r>
            <a:r>
              <a:rPr lang="pl-PL" sz="1200" b="1" dirty="0" smtClean="0"/>
              <a:t>W przypadku jakichkolwiek wątpliwości </a:t>
            </a:r>
            <a:r>
              <a:rPr lang="pl-PL" sz="1200" b="1" dirty="0" err="1" smtClean="0"/>
              <a:t>co</a:t>
            </a:r>
            <a:r>
              <a:rPr lang="pl-PL" sz="1200" b="1" dirty="0" smtClean="0"/>
              <a:t> do oczekiwanego działania funkcjonalności, konsultuj się w pierwszej kolejności z analitykiem</a:t>
            </a:r>
            <a:r>
              <a:rPr lang="pl-PL" sz="1200" dirty="0" smtClean="0"/>
              <a:t> i wyjaśnij kwestię przed zgłoszeniem problemu programiście;</a:t>
            </a:r>
          </a:p>
          <a:p>
            <a:r>
              <a:rPr lang="pl-PL" sz="1200" b="1" dirty="0" smtClean="0"/>
              <a:t>w raporcie problemu używaj sformułowań</a:t>
            </a:r>
            <a:r>
              <a:rPr lang="pl-PL" sz="1200" dirty="0" smtClean="0"/>
              <a:t>: powinno działać, jak opisane w dokumentacji &lt;</a:t>
            </a:r>
            <a:r>
              <a:rPr lang="pl-PL" sz="1200" dirty="0" err="1" smtClean="0"/>
              <a:t>tytuł&gt;na</a:t>
            </a:r>
            <a:r>
              <a:rPr lang="pl-PL" sz="1200" dirty="0" smtClean="0"/>
              <a:t> stronie &lt;strona&gt; itp. Pozwoli to również szybciej zidentyfikować źródło problemu, w przypadku, gdy dokumentacja, na której się opierasz, zawiera błędy;</a:t>
            </a:r>
          </a:p>
          <a:p>
            <a:r>
              <a:rPr lang="pl-PL" sz="1200" b="1" dirty="0" smtClean="0"/>
              <a:t>jeśli nie wiesz, jak powinna działać dana funkcja - pytaj</a:t>
            </a:r>
            <a:r>
              <a:rPr lang="pl-PL" sz="1200" dirty="0" smtClean="0"/>
              <a:t>. Zadaniem analityka jest nie tylko stworzyć dokumentację systemu, ale i udzielić wszelkich niezbędnych wyjaśnień </a:t>
            </a:r>
            <a:r>
              <a:rPr lang="pl-PL" sz="1200" dirty="0" err="1" smtClean="0"/>
              <a:t>co</a:t>
            </a:r>
            <a:r>
              <a:rPr lang="pl-PL" sz="1200" dirty="0" smtClean="0"/>
              <a:t> do celów i funkcjonowania poszczególnych modułów.</a:t>
            </a:r>
          </a:p>
        </p:txBody>
      </p:sp>
      <p:sp>
        <p:nvSpPr>
          <p:cNvPr id="5" name="Content Placeholder 3"/>
          <p:cNvSpPr txBox="1">
            <a:spLocks/>
          </p:cNvSpPr>
          <p:nvPr/>
        </p:nvSpPr>
        <p:spPr>
          <a:xfrm>
            <a:off x="827584" y="1052736"/>
            <a:ext cx="3816424" cy="1735860"/>
          </a:xfrm>
          <a:prstGeom prst="rect">
            <a:avLst/>
          </a:prstGeom>
        </p:spPr>
        <p:txBody>
          <a:bodyPr vert="horz" wrap="square" lIns="91440" tIns="45720" rIns="91440" bIns="45720" rtlCol="0">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pl-PL" b="1" i="0" u="none" strike="noStrike" kern="1200" cap="none" spc="0" normalizeH="0" baseline="0" noProof="0" dirty="0" smtClean="0">
                <a:ln>
                  <a:noFill/>
                </a:ln>
                <a:solidFill>
                  <a:srgbClr val="FF0000"/>
                </a:solidFill>
                <a:effectLst/>
                <a:uLnTx/>
                <a:uFillTx/>
                <a:latin typeface="+mn-lt"/>
                <a:ea typeface="+mn-ea"/>
                <a:cs typeface="+mn-cs"/>
              </a:rPr>
              <a:t>Błędy: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pl-PL" sz="1200" b="0" i="0" u="none" strike="noStrike" kern="1200" cap="none" spc="0" normalizeH="0" baseline="0" noProof="0" dirty="0" smtClean="0">
                <a:ln>
                  <a:noFill/>
                </a:ln>
                <a:solidFill>
                  <a:schemeClr val="tx1"/>
                </a:solidFill>
                <a:effectLst/>
                <a:uLnTx/>
                <a:uFillTx/>
                <a:latin typeface="+mn-lt"/>
                <a:ea typeface="+mn-ea"/>
                <a:cs typeface="+mn-cs"/>
              </a:rPr>
              <a:t>uboga</a:t>
            </a:r>
            <a:r>
              <a:rPr kumimoji="0" lang="pl-PL" sz="1200" b="0" i="0" u="none" strike="noStrike" kern="1200" cap="none" spc="0" normalizeH="0" noProof="0" dirty="0" smtClean="0">
                <a:ln>
                  <a:noFill/>
                </a:ln>
                <a:solidFill>
                  <a:schemeClr val="tx1"/>
                </a:solidFill>
                <a:effectLst/>
                <a:uLnTx/>
                <a:uFillTx/>
                <a:latin typeface="+mn-lt"/>
                <a:ea typeface="+mn-ea"/>
                <a:cs typeface="+mn-cs"/>
              </a:rPr>
              <a:t> lub niedokładna czy niepełna dokumentacja utrudnia pracę testera; </a:t>
            </a:r>
            <a:r>
              <a:rPr kumimoji="0" lang="pl-PL" sz="1200" b="0" i="0" u="none" strike="noStrike" kern="1200" cap="none" spc="0" normalizeH="0" baseline="0" noProof="0" dirty="0" smtClean="0">
                <a:ln>
                  <a:noFill/>
                </a:ln>
                <a:solidFill>
                  <a:schemeClr val="tx1"/>
                </a:solidFill>
                <a:effectLst/>
                <a:uLnTx/>
                <a:uFillTx/>
                <a:latin typeface="+mn-lt"/>
                <a:ea typeface="+mn-ea"/>
                <a:cs typeface="+mn-cs"/>
              </a:rPr>
              <a:t>tester domyśla się często jak powinna wyglądać aplikacja i interpretuje</a:t>
            </a:r>
            <a:r>
              <a:rPr kumimoji="0" lang="pl-PL" sz="1200" b="0" i="0" u="none" strike="noStrike" kern="1200" cap="none" spc="0" normalizeH="0" noProof="0" dirty="0" smtClean="0">
                <a:ln>
                  <a:noFill/>
                </a:ln>
                <a:solidFill>
                  <a:schemeClr val="tx1"/>
                </a:solidFill>
                <a:effectLst/>
                <a:uLnTx/>
                <a:uFillTx/>
                <a:latin typeface="+mn-lt"/>
                <a:ea typeface="+mn-ea"/>
                <a:cs typeface="+mn-cs"/>
              </a:rPr>
              <a:t> funkcjonalność wg własnego uznania, rozumienia </a:t>
            </a:r>
          </a:p>
          <a:p>
            <a:pPr marL="342900" lvl="0" indent="-342900">
              <a:spcBef>
                <a:spcPct val="20000"/>
              </a:spcBef>
              <a:buFont typeface="Arial" pitchFamily="34" charset="0"/>
              <a:buChar char="•"/>
            </a:pPr>
            <a:r>
              <a:rPr lang="pl-PL" sz="1200" dirty="0" smtClean="0"/>
              <a:t>często tester nie potrafi wyczuć jak powinna działać aplikacja i po </a:t>
            </a:r>
            <a:r>
              <a:rPr lang="pl-PL" sz="1200" dirty="0" err="1" smtClean="0"/>
              <a:t>co</a:t>
            </a:r>
            <a:r>
              <a:rPr lang="pl-PL" sz="1200" dirty="0" smtClean="0"/>
              <a:t> ona w ogóle jest  - wtedy przydaje się wiedza biznesowa z danego obszaru </a:t>
            </a:r>
            <a:endParaRPr kumimoji="0" lang="pl-PL" sz="1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2800" b="1" u="sng" dirty="0" smtClean="0">
                <a:solidFill>
                  <a:srgbClr val="C00000"/>
                </a:solidFill>
              </a:rPr>
              <a:t>Odkładanie zgłaszania błędów na później </a:t>
            </a:r>
            <a:endParaRPr lang="pl-PL" sz="2800" b="1" u="sng" dirty="0">
              <a:solidFill>
                <a:srgbClr val="C00000"/>
              </a:solidFill>
            </a:endParaRPr>
          </a:p>
        </p:txBody>
      </p:sp>
      <p:sp>
        <p:nvSpPr>
          <p:cNvPr id="4" name="Content Placeholder 3"/>
          <p:cNvSpPr>
            <a:spLocks noGrp="1"/>
          </p:cNvSpPr>
          <p:nvPr>
            <p:ph idx="1"/>
          </p:nvPr>
        </p:nvSpPr>
        <p:spPr>
          <a:xfrm>
            <a:off x="4932040" y="1600200"/>
            <a:ext cx="3754760" cy="4173450"/>
          </a:xfrm>
          <a:prstGeom prst="rect">
            <a:avLst/>
          </a:prstGeom>
        </p:spPr>
        <p:txBody>
          <a:bodyPr wrap="square">
            <a:spAutoFit/>
          </a:bodyPr>
          <a:lstStyle/>
          <a:p>
            <a:pPr>
              <a:buNone/>
            </a:pPr>
            <a:r>
              <a:rPr lang="pl-PL" sz="1800" b="1" dirty="0" smtClean="0">
                <a:solidFill>
                  <a:srgbClr val="00B050"/>
                </a:solidFill>
              </a:rPr>
              <a:t>Rada dla testera:</a:t>
            </a:r>
          </a:p>
          <a:p>
            <a:r>
              <a:rPr lang="pl-PL" sz="1200" b="1" dirty="0"/>
              <a:t>zaplanuj swoją pracę tak, byś mógł rozpocząć zgłaszanie błędów jak najwcześniej</a:t>
            </a:r>
            <a:r>
              <a:rPr lang="pl-PL" sz="1200" dirty="0"/>
              <a:t>. W </a:t>
            </a:r>
            <a:r>
              <a:rPr lang="pl-PL" sz="1200" dirty="0" smtClean="0"/>
              <a:t>pierwszej kolejności </a:t>
            </a:r>
            <a:r>
              <a:rPr lang="pl-PL" sz="1200" dirty="0"/>
              <a:t>wykonuje się testy dymne, które </a:t>
            </a:r>
            <a:r>
              <a:rPr lang="pl-PL" sz="1200" dirty="0" smtClean="0"/>
              <a:t>sprawdzają, czy </a:t>
            </a:r>
            <a:r>
              <a:rPr lang="pl-PL" sz="1200" dirty="0"/>
              <a:t>aplikacja jest </a:t>
            </a:r>
            <a:r>
              <a:rPr lang="pl-PL" sz="1200" dirty="0" smtClean="0"/>
              <a:t>wystarczająco stabilna </a:t>
            </a:r>
            <a:r>
              <a:rPr lang="pl-PL" sz="1200" dirty="0"/>
              <a:t>i można przeprowadzać regularne testy. Następnie należy wykonać testy </a:t>
            </a:r>
            <a:r>
              <a:rPr lang="pl-PL" sz="1200" dirty="0" smtClean="0"/>
              <a:t>weryfikujące wdrożone </a:t>
            </a:r>
            <a:r>
              <a:rPr lang="pl-PL" sz="1200" dirty="0"/>
              <a:t>poprawki i testy regresji. Dopiero po tym przystępuje się do regularnych testów;</a:t>
            </a:r>
          </a:p>
          <a:p>
            <a:r>
              <a:rPr lang="pl-PL" sz="1200" b="1" dirty="0" smtClean="0"/>
              <a:t>zgłaszaj </a:t>
            </a:r>
            <a:r>
              <a:rPr lang="pl-PL" sz="1200" b="1" dirty="0"/>
              <a:t>błąd zaraz po jego odkryciu i upewnieniu się, że jest on odtwarzalny</a:t>
            </a:r>
            <a:r>
              <a:rPr lang="pl-PL" sz="1200" dirty="0"/>
              <a:t>. Pozwoli to </a:t>
            </a:r>
            <a:r>
              <a:rPr lang="pl-PL" sz="1200" dirty="0" smtClean="0"/>
              <a:t>opisać problem </a:t>
            </a:r>
            <a:r>
              <a:rPr lang="pl-PL" sz="1200" dirty="0"/>
              <a:t>wystarczająco dokładnie, ponieważ </a:t>
            </a:r>
            <a:r>
              <a:rPr lang="pl-PL" sz="1200" dirty="0" smtClean="0"/>
              <a:t>błąd i procedura </a:t>
            </a:r>
            <a:r>
              <a:rPr lang="pl-PL" sz="1200" dirty="0"/>
              <a:t>jego reprodukcji </a:t>
            </a:r>
            <a:r>
              <a:rPr lang="pl-PL" sz="1200" dirty="0" smtClean="0"/>
              <a:t>będą ś</a:t>
            </a:r>
            <a:r>
              <a:rPr lang="pl-PL" sz="1200" i="1" dirty="0" smtClean="0"/>
              <a:t>wieże</a:t>
            </a:r>
            <a:r>
              <a:rPr lang="pl-PL" sz="1200" i="1" dirty="0"/>
              <a:t>;</a:t>
            </a:r>
          </a:p>
          <a:p>
            <a:r>
              <a:rPr lang="pl-PL" sz="1200" b="1" dirty="0" smtClean="0"/>
              <a:t>jeśli</a:t>
            </a:r>
            <a:r>
              <a:rPr lang="pl-PL" sz="1200" dirty="0" smtClean="0"/>
              <a:t> </a:t>
            </a:r>
            <a:r>
              <a:rPr lang="pl-PL" sz="1200" dirty="0"/>
              <a:t>z jakiegoś powodu </a:t>
            </a:r>
            <a:r>
              <a:rPr lang="pl-PL" sz="1200" b="1" dirty="0"/>
              <a:t>nie jesteś w stanie stwierdzić</a:t>
            </a:r>
            <a:r>
              <a:rPr lang="pl-PL" sz="1200" dirty="0"/>
              <a:t>, </a:t>
            </a:r>
            <a:r>
              <a:rPr lang="pl-PL" sz="1200" b="1" dirty="0"/>
              <a:t>czy znaleziony problem jest </a:t>
            </a:r>
            <a:r>
              <a:rPr lang="pl-PL" sz="1200" dirty="0" smtClean="0"/>
              <a:t>rzeczywiście </a:t>
            </a:r>
            <a:r>
              <a:rPr lang="pl-PL" sz="1200" b="1" dirty="0" smtClean="0"/>
              <a:t>błędem</a:t>
            </a:r>
            <a:r>
              <a:rPr lang="pl-PL" sz="1200" dirty="0"/>
              <a:t>, </a:t>
            </a:r>
            <a:r>
              <a:rPr lang="pl-PL" sz="1200" b="1" dirty="0"/>
              <a:t>zanotuj dokładną procedurę jego odtworzenia i warunki początkowe oraz </a:t>
            </a:r>
            <a:r>
              <a:rPr lang="pl-PL" sz="1200" b="1" dirty="0" smtClean="0"/>
              <a:t>opis wyników</a:t>
            </a:r>
            <a:r>
              <a:rPr lang="pl-PL" sz="1200" dirty="0" smtClean="0"/>
              <a:t> </a:t>
            </a:r>
            <a:r>
              <a:rPr lang="pl-PL" sz="1200" dirty="0"/>
              <a:t>– pomoże to poprawnie napisać zgłoszenie, kiedy uzyskasz potwierdzenie (od analityków</a:t>
            </a:r>
            <a:r>
              <a:rPr lang="pl-PL" sz="1200" dirty="0" smtClean="0"/>
              <a:t>, zespołu </a:t>
            </a:r>
            <a:r>
              <a:rPr lang="pl-PL" sz="1200" dirty="0"/>
              <a:t>technicznego, klienta), iż masz do czynienia z niezgodnością.</a:t>
            </a:r>
          </a:p>
        </p:txBody>
      </p:sp>
      <p:sp>
        <p:nvSpPr>
          <p:cNvPr id="5" name="Rectangle 4"/>
          <p:cNvSpPr/>
          <p:nvPr/>
        </p:nvSpPr>
        <p:spPr>
          <a:xfrm>
            <a:off x="611560" y="1700808"/>
            <a:ext cx="3942184" cy="923330"/>
          </a:xfrm>
          <a:prstGeom prst="rect">
            <a:avLst/>
          </a:prstGeom>
        </p:spPr>
        <p:txBody>
          <a:bodyPr wrap="square">
            <a:spAutoFit/>
          </a:bodyPr>
          <a:lstStyle/>
          <a:p>
            <a:r>
              <a:rPr lang="pl-PL" b="1" dirty="0" smtClean="0">
                <a:solidFill>
                  <a:srgbClr val="FF0000"/>
                </a:solidFill>
              </a:rPr>
              <a:t>Błędy:</a:t>
            </a:r>
            <a:endParaRPr lang="pl-PL" b="1" dirty="0">
              <a:solidFill>
                <a:srgbClr val="FF0000"/>
              </a:solidFill>
            </a:endParaRPr>
          </a:p>
          <a:p>
            <a:pPr marL="271463" indent="-271463">
              <a:buFont typeface="Arial" pitchFamily="34" charset="0"/>
              <a:buChar char="•"/>
            </a:pPr>
            <a:r>
              <a:rPr lang="pl-PL" sz="1200" dirty="0" smtClean="0"/>
              <a:t>niektórzy testerzy najpierw testują i zapisują na kartkach a potem wpisują błędy; w tym czasie cały zespół developerski jest bezczynny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2800" b="1" u="sng" dirty="0" smtClean="0">
                <a:solidFill>
                  <a:srgbClr val="C00000"/>
                </a:solidFill>
              </a:rPr>
              <a:t>Zgłaszanie błędu przed upewnieniem się ze to jest rzeczywiście błąd </a:t>
            </a:r>
            <a:endParaRPr lang="pl-PL" sz="2800" b="1" u="sng" dirty="0">
              <a:solidFill>
                <a:srgbClr val="C00000"/>
              </a:solidFill>
            </a:endParaRPr>
          </a:p>
        </p:txBody>
      </p:sp>
      <p:sp>
        <p:nvSpPr>
          <p:cNvPr id="4" name="Content Placeholder 3"/>
          <p:cNvSpPr>
            <a:spLocks noGrp="1"/>
          </p:cNvSpPr>
          <p:nvPr>
            <p:ph idx="1"/>
          </p:nvPr>
        </p:nvSpPr>
        <p:spPr>
          <a:xfrm>
            <a:off x="3923928" y="1412776"/>
            <a:ext cx="4248472" cy="5539978"/>
          </a:xfrm>
          <a:prstGeom prst="rect">
            <a:avLst/>
          </a:prstGeom>
        </p:spPr>
        <p:txBody>
          <a:bodyPr wrap="square">
            <a:spAutoFit/>
          </a:bodyPr>
          <a:lstStyle/>
          <a:p>
            <a:pPr>
              <a:buNone/>
            </a:pPr>
            <a:r>
              <a:rPr lang="pl-PL" sz="1800" b="1" dirty="0" smtClean="0">
                <a:solidFill>
                  <a:srgbClr val="00B050"/>
                </a:solidFill>
              </a:rPr>
              <a:t>Rada dla testera:</a:t>
            </a:r>
          </a:p>
          <a:p>
            <a:r>
              <a:rPr lang="pl-PL" sz="1200" b="1" dirty="0" smtClean="0"/>
              <a:t>bądź dokładny w tym, </a:t>
            </a:r>
            <a:r>
              <a:rPr lang="pl-PL" sz="1200" b="1" dirty="0" err="1" smtClean="0"/>
              <a:t>co</a:t>
            </a:r>
            <a:r>
              <a:rPr lang="pl-PL" sz="1200" b="1" dirty="0" smtClean="0"/>
              <a:t> robisz </a:t>
            </a:r>
            <a:r>
              <a:rPr lang="pl-PL" sz="1200" dirty="0" smtClean="0"/>
              <a:t>– zadaniem testera jest sprawdzić zarówno, czy aplikacja działa prawidłowo, jeśli jest używana zgodnie z przeznaczeniem, jak i </a:t>
            </a:r>
            <a:r>
              <a:rPr lang="pl-PL" sz="1200" dirty="0" err="1" smtClean="0"/>
              <a:t>co</a:t>
            </a:r>
            <a:r>
              <a:rPr lang="pl-PL" sz="1200" dirty="0" smtClean="0"/>
              <a:t> dzieje się, gdy operator zaczyna wykonywać niedozwolone czy nieprzewidziane operacje;</a:t>
            </a:r>
          </a:p>
          <a:p>
            <a:r>
              <a:rPr lang="pl-PL" sz="1200" b="1" dirty="0" smtClean="0"/>
              <a:t>pamiętaj, że osoba projektująca system również może się mylić </a:t>
            </a:r>
            <a:r>
              <a:rPr lang="pl-PL" sz="1200" dirty="0" smtClean="0"/>
              <a:t>– nie przyjmuj wszystkiego, </a:t>
            </a:r>
            <a:r>
              <a:rPr lang="pl-PL" sz="1200" dirty="0" err="1" smtClean="0"/>
              <a:t>co</a:t>
            </a:r>
            <a:r>
              <a:rPr lang="pl-PL" sz="1200" dirty="0" smtClean="0"/>
              <a:t> zapisane na wiarę. Bardzo często dokumentacja zawiera błędy, luki i niespójności, które – jeśli pozostawione bez korekty – mogą negatywnie wpłynąć na jakość  prac programistycznych i testowania. </a:t>
            </a:r>
            <a:r>
              <a:rPr lang="pl-PL" sz="1200" b="1" dirty="0" smtClean="0"/>
              <a:t>Zadaniem testera jest sprawdzić również i dokumentację</a:t>
            </a:r>
            <a:r>
              <a:rPr lang="pl-PL" sz="1200" dirty="0" smtClean="0"/>
              <a:t> – szczególnie reguły biznesowe i poprawność przepływu procesu;</a:t>
            </a:r>
          </a:p>
          <a:p>
            <a:r>
              <a:rPr lang="pl-PL" sz="1200" b="1" dirty="0"/>
              <a:t>j</a:t>
            </a:r>
            <a:r>
              <a:rPr lang="pl-PL" sz="1200" b="1" dirty="0" smtClean="0"/>
              <a:t>eśli nie jesteś pewien, jak ma funkcjonować dany moduł – pytaj i uzyskuj odpowiedzi</a:t>
            </a:r>
            <a:r>
              <a:rPr lang="pl-PL" sz="1200" dirty="0" smtClean="0"/>
              <a:t>. Nie pomijaj testowania pewnych obszarów tylko dlatego, że nie rozumiesz ich działania;</a:t>
            </a:r>
          </a:p>
          <a:p>
            <a:r>
              <a:rPr lang="pl-PL" sz="1200" dirty="0" smtClean="0"/>
              <a:t>nie rób założeń – w szczególności </a:t>
            </a:r>
            <a:r>
              <a:rPr lang="pl-PL" sz="1200" b="1" dirty="0" smtClean="0"/>
              <a:t>nie zakładaj, że coś działa, ponieważ zwykle działało lub powinno działać</a:t>
            </a:r>
            <a:r>
              <a:rPr lang="pl-PL" sz="1200" dirty="0" smtClean="0"/>
              <a:t>. Tester może stwierdzić, iż aplikacja czy jej moduł działa wtedy, kiedy sam to sprawdzi i wyniki testów to potwierdzą;</a:t>
            </a:r>
          </a:p>
          <a:p>
            <a:r>
              <a:rPr lang="pl-PL" sz="1200" b="1" dirty="0" smtClean="0"/>
              <a:t> jeśli uważasz, że odkryłeś błąd lub aplikacja działa nieprawidłowo pod względem użyteczności lub biznesu</a:t>
            </a:r>
            <a:r>
              <a:rPr lang="pl-PL" sz="1200" dirty="0" smtClean="0"/>
              <a:t>, a implementacja jest zgodna ze specyfikacją analityczną – </a:t>
            </a:r>
            <a:r>
              <a:rPr lang="pl-PL" sz="1200" b="1" dirty="0" smtClean="0"/>
              <a:t>zgłoś swoją uwagę analitykom</a:t>
            </a:r>
            <a:r>
              <a:rPr lang="pl-PL" sz="1200" dirty="0" smtClean="0"/>
              <a:t>. Ewentualne poprawienie problemu na wczesnym etapie testów </a:t>
            </a:r>
            <a:r>
              <a:rPr lang="pl-PL" sz="1200" dirty="0"/>
              <a:t>jest łatwiejsze i tańsze, niż później.</a:t>
            </a:r>
          </a:p>
        </p:txBody>
      </p:sp>
      <p:sp>
        <p:nvSpPr>
          <p:cNvPr id="5" name="Content Placeholder 3"/>
          <p:cNvSpPr txBox="1">
            <a:spLocks/>
          </p:cNvSpPr>
          <p:nvPr/>
        </p:nvSpPr>
        <p:spPr>
          <a:xfrm>
            <a:off x="395536" y="1484784"/>
            <a:ext cx="3322712" cy="941796"/>
          </a:xfrm>
          <a:prstGeom prst="rect">
            <a:avLst/>
          </a:prstGeom>
        </p:spPr>
        <p:txBody>
          <a:bodyPr vert="horz" wrap="square" lIns="91440" tIns="45720" rIns="91440" bIns="45720" rtlCol="0">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pl-PL" b="1" i="0" u="none" strike="noStrike" kern="1200" cap="none" spc="0" normalizeH="0" baseline="0" noProof="0" dirty="0" smtClean="0">
                <a:ln>
                  <a:noFill/>
                </a:ln>
                <a:solidFill>
                  <a:srgbClr val="FF0000"/>
                </a:solidFill>
                <a:effectLst/>
                <a:uLnTx/>
                <a:uFillTx/>
                <a:latin typeface="+mn-lt"/>
                <a:ea typeface="+mn-ea"/>
                <a:cs typeface="+mn-cs"/>
              </a:rPr>
              <a:t>Błędy: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pl-PL" sz="1200" b="0" i="0" u="none" strike="noStrike" kern="1200" cap="none" spc="0" normalizeH="0" baseline="0" noProof="0" dirty="0" smtClean="0">
                <a:ln>
                  <a:noFill/>
                </a:ln>
                <a:solidFill>
                  <a:schemeClr val="tx1"/>
                </a:solidFill>
                <a:effectLst/>
                <a:uLnTx/>
                <a:uFillTx/>
                <a:latin typeface="+mn-lt"/>
                <a:ea typeface="+mn-ea"/>
                <a:cs typeface="+mn-cs"/>
              </a:rPr>
              <a:t>Jeden</a:t>
            </a:r>
            <a:r>
              <a:rPr kumimoji="0" lang="pl-PL" sz="1200" b="0" i="0" u="none" strike="noStrike" kern="1200" cap="none" spc="0" normalizeH="0" noProof="0" dirty="0" smtClean="0">
                <a:ln>
                  <a:noFill/>
                </a:ln>
                <a:solidFill>
                  <a:schemeClr val="tx1"/>
                </a:solidFill>
                <a:effectLst/>
                <a:uLnTx/>
                <a:uFillTx/>
                <a:latin typeface="+mn-lt"/>
                <a:ea typeface="+mn-ea"/>
                <a:cs typeface="+mn-cs"/>
              </a:rPr>
              <a:t> z </a:t>
            </a:r>
            <a:r>
              <a:rPr kumimoji="0" lang="pl-PL" sz="1200" b="0" i="0" u="none" strike="noStrike" kern="1200" cap="none" spc="0" normalizeH="0" baseline="0" noProof="0" dirty="0" smtClean="0">
                <a:ln>
                  <a:noFill/>
                </a:ln>
                <a:solidFill>
                  <a:schemeClr val="tx1"/>
                </a:solidFill>
                <a:effectLst/>
                <a:uLnTx/>
                <a:uFillTx/>
                <a:latin typeface="+mn-lt"/>
                <a:ea typeface="+mn-ea"/>
                <a:cs typeface="+mn-cs"/>
              </a:rPr>
              <a:t>najbardziej </a:t>
            </a:r>
            <a:r>
              <a:rPr kumimoji="0" lang="pl-PL" sz="1200" b="0" i="0" u="none" strike="noStrike" kern="1200" cap="none" spc="0" normalizeH="0" baseline="0" noProof="0" dirty="0" err="1" smtClean="0">
                <a:ln>
                  <a:noFill/>
                </a:ln>
                <a:solidFill>
                  <a:schemeClr val="tx1"/>
                </a:solidFill>
                <a:effectLst/>
                <a:uLnTx/>
                <a:uFillTx/>
                <a:latin typeface="+mn-lt"/>
                <a:ea typeface="+mn-ea"/>
                <a:cs typeface="+mn-cs"/>
              </a:rPr>
              <a:t>irytujacych</a:t>
            </a:r>
            <a:r>
              <a:rPr kumimoji="0" lang="pl-PL" sz="1200" b="0" i="0" u="none" strike="noStrike" kern="1200" cap="none" spc="0" normalizeH="0" baseline="0" noProof="0" dirty="0" smtClean="0">
                <a:ln>
                  <a:noFill/>
                </a:ln>
                <a:solidFill>
                  <a:schemeClr val="tx1"/>
                </a:solidFill>
                <a:effectLst/>
                <a:uLnTx/>
                <a:uFillTx/>
                <a:latin typeface="+mn-lt"/>
                <a:ea typeface="+mn-ea"/>
                <a:cs typeface="+mn-cs"/>
              </a:rPr>
              <a:t> </a:t>
            </a:r>
            <a:r>
              <a:rPr kumimoji="0" lang="pl-PL" sz="1200" b="0" i="0" u="none" strike="noStrike" kern="1200" cap="none" spc="0" normalizeH="0" baseline="0" noProof="0" smtClean="0">
                <a:ln>
                  <a:noFill/>
                </a:ln>
                <a:solidFill>
                  <a:schemeClr val="tx1"/>
                </a:solidFill>
                <a:effectLst/>
                <a:uLnTx/>
                <a:uFillTx/>
                <a:latin typeface="+mn-lt"/>
                <a:ea typeface="+mn-ea"/>
                <a:cs typeface="+mn-cs"/>
              </a:rPr>
              <a:t>nawyków  </a:t>
            </a:r>
            <a:r>
              <a:rPr kumimoji="0" lang="pl-PL" sz="1200" b="0" i="0" u="none" strike="noStrike" kern="1200" cap="none" spc="0" normalizeH="0" baseline="0" noProof="0" dirty="0" smtClean="0">
                <a:ln>
                  <a:noFill/>
                </a:ln>
                <a:solidFill>
                  <a:schemeClr val="tx1"/>
                </a:solidFill>
                <a:effectLst/>
                <a:uLnTx/>
                <a:uFillTx/>
                <a:latin typeface="+mn-lt"/>
                <a:ea typeface="+mn-ea"/>
                <a:cs typeface="+mn-cs"/>
              </a:rPr>
              <a:t>testerów z</a:t>
            </a:r>
            <a:r>
              <a:rPr lang="pl-PL" sz="1200" dirty="0" err="1" smtClean="0"/>
              <a:t>głaszanie</a:t>
            </a:r>
            <a:r>
              <a:rPr lang="pl-PL" sz="1200" dirty="0" smtClean="0"/>
              <a:t> zmian jako błędy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pl-PL" sz="9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2800" b="1" u="sng" dirty="0" smtClean="0">
                <a:solidFill>
                  <a:srgbClr val="C00000"/>
                </a:solidFill>
              </a:rPr>
              <a:t>Interpretacja specyfikacji lub wyników testów wg własnego uznania </a:t>
            </a:r>
            <a:endParaRPr lang="pl-PL" sz="2800" b="1" u="sng" dirty="0">
              <a:solidFill>
                <a:srgbClr val="C00000"/>
              </a:solidFill>
            </a:endParaRPr>
          </a:p>
        </p:txBody>
      </p:sp>
      <p:sp>
        <p:nvSpPr>
          <p:cNvPr id="4" name="Rectangle 3"/>
          <p:cNvSpPr/>
          <p:nvPr/>
        </p:nvSpPr>
        <p:spPr>
          <a:xfrm>
            <a:off x="683568" y="2204864"/>
            <a:ext cx="7380312" cy="1231106"/>
          </a:xfrm>
          <a:prstGeom prst="rect">
            <a:avLst/>
          </a:prstGeom>
        </p:spPr>
        <p:txBody>
          <a:bodyPr wrap="square">
            <a:spAutoFit/>
          </a:bodyPr>
          <a:lstStyle/>
          <a:p>
            <a:r>
              <a:rPr lang="pl-PL" b="1" dirty="0" smtClean="0">
                <a:solidFill>
                  <a:srgbClr val="FF0000"/>
                </a:solidFill>
              </a:rPr>
              <a:t>Błędy:</a:t>
            </a:r>
          </a:p>
          <a:p>
            <a:pPr marL="271463" indent="-271463">
              <a:buFont typeface="Arial" pitchFamily="34" charset="0"/>
              <a:buChar char="•"/>
            </a:pPr>
            <a:r>
              <a:rPr lang="pl-PL" sz="1400" dirty="0" smtClean="0"/>
              <a:t>Tester interpretuje specyfikacje wg własnego uznania; testerzy próbują ulepszać aplikację – w czasie przeglądu dokumentacji ma to sens jednak w czasie gdy analiza jest zaakceptowana wprowadza to zamieszanie </a:t>
            </a:r>
          </a:p>
          <a:p>
            <a:pPr marL="271463" indent="-271463">
              <a:buFont typeface="Arial" pitchFamily="34" charset="0"/>
              <a:buChar char="•"/>
            </a:pPr>
            <a:r>
              <a:rPr lang="pl-PL" sz="1400" dirty="0" smtClean="0"/>
              <a:t>Czasami testerzy na swój sposób interpretują wynik testu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2800" b="1" u="sng" dirty="0" smtClean="0">
                <a:solidFill>
                  <a:srgbClr val="C00000"/>
                </a:solidFill>
              </a:rPr>
              <a:t>Zły opis błędów </a:t>
            </a:r>
            <a:endParaRPr lang="pl-PL" sz="2800" b="1" u="sng" dirty="0">
              <a:solidFill>
                <a:srgbClr val="C00000"/>
              </a:solidFill>
            </a:endParaRPr>
          </a:p>
        </p:txBody>
      </p:sp>
      <p:sp>
        <p:nvSpPr>
          <p:cNvPr id="6" name="Content Placeholder 2"/>
          <p:cNvSpPr>
            <a:spLocks noGrp="1"/>
          </p:cNvSpPr>
          <p:nvPr>
            <p:ph idx="1"/>
          </p:nvPr>
        </p:nvSpPr>
        <p:spPr>
          <a:xfrm>
            <a:off x="3635896" y="1600200"/>
            <a:ext cx="5050904" cy="4525963"/>
          </a:xfrm>
        </p:spPr>
        <p:txBody>
          <a:bodyPr>
            <a:normAutofit fontScale="25000" lnSpcReduction="20000"/>
          </a:bodyPr>
          <a:lstStyle/>
          <a:p>
            <a:pPr>
              <a:buNone/>
            </a:pPr>
            <a:r>
              <a:rPr lang="pl-PL" sz="7200" b="1" dirty="0">
                <a:solidFill>
                  <a:srgbClr val="00B050"/>
                </a:solidFill>
              </a:rPr>
              <a:t>Rada dla testera:</a:t>
            </a:r>
          </a:p>
          <a:p>
            <a:r>
              <a:rPr lang="pl-PL" sz="4800" b="1" dirty="0"/>
              <a:t>Zgłaszając błąd zawsze podawaj</a:t>
            </a:r>
            <a:r>
              <a:rPr lang="pl-PL" sz="4800" dirty="0"/>
              <a:t>:</a:t>
            </a:r>
          </a:p>
          <a:p>
            <a:pPr lvl="1"/>
            <a:r>
              <a:rPr lang="pl-PL" sz="4400" b="1" dirty="0" smtClean="0"/>
              <a:t>Tytuł, krótki </a:t>
            </a:r>
            <a:r>
              <a:rPr lang="pl-PL" sz="4400" b="1" dirty="0"/>
              <a:t>opis </a:t>
            </a:r>
            <a:r>
              <a:rPr lang="pl-PL" sz="4400" dirty="0" smtClean="0"/>
              <a:t>umożliwiający </a:t>
            </a:r>
            <a:r>
              <a:rPr lang="pl-PL" sz="4400" dirty="0"/>
              <a:t>szybką lokalizację problemu i </a:t>
            </a:r>
            <a:r>
              <a:rPr lang="pl-PL" sz="4400" b="1" dirty="0"/>
              <a:t>jego skalę</a:t>
            </a:r>
            <a:r>
              <a:rPr lang="pl-PL" sz="4400" dirty="0"/>
              <a:t>.</a:t>
            </a:r>
          </a:p>
          <a:p>
            <a:pPr lvl="1"/>
            <a:r>
              <a:rPr lang="pl-PL" sz="4400" b="1" dirty="0"/>
              <a:t>Warunki początkowe </a:t>
            </a:r>
            <a:r>
              <a:rPr lang="pl-PL" sz="4400" dirty="0"/>
              <a:t>– np. dane operatora (uprawnienia </a:t>
            </a:r>
            <a:r>
              <a:rPr lang="pl-PL" sz="4400" dirty="0" err="1"/>
              <a:t>itp</a:t>
            </a:r>
            <a:r>
              <a:rPr lang="pl-PL" sz="4400" dirty="0"/>
              <a:t>), stan systemu konieczny do odtworzenia błędu (np. w systemie musi istnieć określony klient, </a:t>
            </a:r>
            <a:r>
              <a:rPr lang="pl-PL" sz="4400" dirty="0" err="1"/>
              <a:t>klient</a:t>
            </a:r>
            <a:r>
              <a:rPr lang="pl-PL" sz="4400" dirty="0"/>
              <a:t> musi mieć odpowiednią ilość środków na koncie bankowym).</a:t>
            </a:r>
          </a:p>
          <a:p>
            <a:pPr lvl="1"/>
            <a:r>
              <a:rPr lang="pl-PL" sz="4400" b="1" dirty="0"/>
              <a:t>Procedurę odtworzenia </a:t>
            </a:r>
            <a:r>
              <a:rPr lang="pl-PL" sz="4400" dirty="0"/>
              <a:t>– krok po kroku czynności wykonane w celu uzyskania błędu. Wskazane jest również podawanie danych testowych – ponieważ niektóre defekty występują tylko w przypadku użycia określonych danych.</a:t>
            </a:r>
          </a:p>
          <a:p>
            <a:pPr lvl="1"/>
            <a:r>
              <a:rPr lang="pl-PL" sz="4400" b="1" dirty="0"/>
              <a:t>Oczekiwany wynik </a:t>
            </a:r>
            <a:r>
              <a:rPr lang="pl-PL" sz="4400" dirty="0"/>
              <a:t>– </a:t>
            </a:r>
            <a:r>
              <a:rPr lang="pl-PL" sz="4400" dirty="0" err="1"/>
              <a:t>co</a:t>
            </a:r>
            <a:r>
              <a:rPr lang="pl-PL" sz="4400" dirty="0"/>
              <a:t> system powinien wykonać po zrealizowaniu powyższej procedury wg specyfikacji?</a:t>
            </a:r>
          </a:p>
          <a:p>
            <a:pPr lvl="1"/>
            <a:r>
              <a:rPr lang="pl-PL" sz="4400" b="1" dirty="0" smtClean="0"/>
              <a:t>Rzeczywisty </a:t>
            </a:r>
            <a:r>
              <a:rPr lang="pl-PL" sz="4400" b="1" dirty="0"/>
              <a:t>wynik </a:t>
            </a:r>
            <a:r>
              <a:rPr lang="pl-PL" sz="4400" dirty="0"/>
              <a:t>– </a:t>
            </a:r>
            <a:r>
              <a:rPr lang="pl-PL" sz="4400" dirty="0" err="1"/>
              <a:t>co</a:t>
            </a:r>
            <a:r>
              <a:rPr lang="pl-PL" sz="4400" dirty="0"/>
              <a:t> system wykonał i dlaczego nie jest to poprawne (odniesienie do dokumentacji</a:t>
            </a:r>
            <a:r>
              <a:rPr lang="pl-PL" sz="4400" dirty="0" smtClean="0"/>
              <a:t>, fragment </a:t>
            </a:r>
            <a:r>
              <a:rPr lang="pl-PL" sz="4400" dirty="0"/>
              <a:t>specyfikacji itp.)?</a:t>
            </a:r>
          </a:p>
          <a:p>
            <a:pPr lvl="1"/>
            <a:r>
              <a:rPr lang="pl-PL" sz="4400" b="1" dirty="0" smtClean="0"/>
              <a:t>Zrzut </a:t>
            </a:r>
            <a:r>
              <a:rPr lang="pl-PL" sz="4400" b="1" dirty="0"/>
              <a:t>ekranu </a:t>
            </a:r>
            <a:r>
              <a:rPr lang="pl-PL" sz="4400" dirty="0"/>
              <a:t>– umożliwia programiście szybkie zorientowanie się, gdzie występuje </a:t>
            </a:r>
            <a:r>
              <a:rPr lang="pl-PL" sz="4400" dirty="0" smtClean="0"/>
              <a:t>problem i </a:t>
            </a:r>
            <a:r>
              <a:rPr lang="pl-PL" sz="4400" dirty="0"/>
              <a:t>na czym polega. W bardziej skomplikowanych przypadkach wskazane jest nawet </a:t>
            </a:r>
            <a:r>
              <a:rPr lang="pl-PL" sz="4400" dirty="0" smtClean="0"/>
              <a:t>dodawania zrzutów </a:t>
            </a:r>
            <a:r>
              <a:rPr lang="pl-PL" sz="4400" dirty="0"/>
              <a:t>dla każdego kroku procedury odtwarzania problemu.</a:t>
            </a:r>
          </a:p>
          <a:p>
            <a:pPr lvl="1"/>
            <a:r>
              <a:rPr lang="pl-PL" sz="4400" b="1" dirty="0" smtClean="0"/>
              <a:t>Priorytet </a:t>
            </a:r>
            <a:r>
              <a:rPr lang="pl-PL" sz="4400" b="1" dirty="0"/>
              <a:t>(lub krytyczność) </a:t>
            </a:r>
            <a:r>
              <a:rPr lang="pl-PL" sz="4400" dirty="0"/>
              <a:t>– priorytet powinien być określany zgodnie z ustalonymi </a:t>
            </a:r>
            <a:r>
              <a:rPr lang="pl-PL" sz="4400" dirty="0" smtClean="0"/>
              <a:t>zasadami oraz </a:t>
            </a:r>
            <a:r>
              <a:rPr lang="pl-PL" sz="4400" dirty="0"/>
              <a:t>kryteriami tak, aby dawał rzetelny obraz skali problemu. Często testerzy </a:t>
            </a:r>
            <a:r>
              <a:rPr lang="pl-PL" sz="4400" dirty="0" smtClean="0"/>
              <a:t>wykazują tendencję </a:t>
            </a:r>
            <a:r>
              <a:rPr lang="pl-PL" sz="4400" dirty="0"/>
              <a:t>do zawyżania priorytetów (myśląc, że tym sposobem szybciej otrzymają </a:t>
            </a:r>
            <a:r>
              <a:rPr lang="pl-PL" sz="4400" dirty="0" smtClean="0"/>
              <a:t>poprawki do </a:t>
            </a:r>
            <a:r>
              <a:rPr lang="pl-PL" sz="4400" dirty="0"/>
              <a:t>błędów) – jednak nie powinno to mieć miejsca – gdyż planowanie poprawek </a:t>
            </a:r>
            <a:r>
              <a:rPr lang="pl-PL" sz="4400" dirty="0" smtClean="0"/>
              <a:t>odbywa się </a:t>
            </a:r>
            <a:r>
              <a:rPr lang="pl-PL" sz="4400" dirty="0"/>
              <a:t>na podstawie priorytetów problemów, a zbyt duża liczba </a:t>
            </a:r>
            <a:r>
              <a:rPr lang="pl-PL" sz="4400" i="1" dirty="0"/>
              <a:t>wysokich priorytetów </a:t>
            </a:r>
            <a:r>
              <a:rPr lang="pl-PL" sz="4400" i="1" dirty="0" smtClean="0"/>
              <a:t>wprowadza </a:t>
            </a:r>
            <a:r>
              <a:rPr lang="pl-PL" sz="4400" dirty="0" smtClean="0"/>
              <a:t>chaos </a:t>
            </a:r>
            <a:r>
              <a:rPr lang="pl-PL" sz="4400" dirty="0"/>
              <a:t>organizacyjny i daje nieprawdziwy obraz kondycji aplikacji.</a:t>
            </a:r>
          </a:p>
          <a:p>
            <a:pPr lvl="1"/>
            <a:r>
              <a:rPr lang="pl-PL" sz="4400" b="1" dirty="0" smtClean="0"/>
              <a:t>Wersja </a:t>
            </a:r>
            <a:r>
              <a:rPr lang="pl-PL" sz="4400" b="1" dirty="0"/>
              <a:t>systemu </a:t>
            </a:r>
            <a:r>
              <a:rPr lang="pl-PL" sz="4400" dirty="0"/>
              <a:t>– umożliwia odtworzenie i naprawienie błędu w odpowiedniej wersji aplikacji.</a:t>
            </a:r>
          </a:p>
          <a:p>
            <a:pPr lvl="1"/>
            <a:r>
              <a:rPr lang="pl-PL" sz="4400" b="1" dirty="0" smtClean="0"/>
              <a:t>Dane </a:t>
            </a:r>
            <a:r>
              <a:rPr lang="pl-PL" sz="4400" b="1" dirty="0"/>
              <a:t>osoby zgłaszającej </a:t>
            </a:r>
            <a:r>
              <a:rPr lang="pl-PL" sz="4400" dirty="0"/>
              <a:t>– w przypadku wątpliwości pozwala na skontaktowanie się ze </a:t>
            </a:r>
            <a:r>
              <a:rPr lang="pl-PL" sz="4400" dirty="0" smtClean="0"/>
              <a:t>zgłaszającym celem </a:t>
            </a:r>
            <a:r>
              <a:rPr lang="pl-PL" sz="4400" dirty="0"/>
              <a:t>wspólnego odtworzenia błędu lub zasięgnięcia dodatkowych informacji.</a:t>
            </a:r>
          </a:p>
          <a:p>
            <a:pPr lvl="1"/>
            <a:r>
              <a:rPr lang="pl-PL" sz="4400" dirty="0"/>
              <a:t>Osoba zgłaszająca powinna też zawsze sprawdzić </a:t>
            </a:r>
            <a:r>
              <a:rPr lang="pl-PL" sz="4400" i="1" dirty="0"/>
              <a:t>swój błąd po naprawieniu przez programistę</a:t>
            </a:r>
            <a:endParaRPr lang="pl-PL" sz="4400" dirty="0"/>
          </a:p>
        </p:txBody>
      </p:sp>
      <p:sp>
        <p:nvSpPr>
          <p:cNvPr id="7" name="Rectangle 6"/>
          <p:cNvSpPr/>
          <p:nvPr/>
        </p:nvSpPr>
        <p:spPr>
          <a:xfrm>
            <a:off x="395536" y="1628800"/>
            <a:ext cx="3059832" cy="2031325"/>
          </a:xfrm>
          <a:prstGeom prst="rect">
            <a:avLst/>
          </a:prstGeom>
        </p:spPr>
        <p:txBody>
          <a:bodyPr wrap="square">
            <a:spAutoFit/>
          </a:bodyPr>
          <a:lstStyle/>
          <a:p>
            <a:r>
              <a:rPr lang="pl-PL" b="1" dirty="0" smtClean="0">
                <a:solidFill>
                  <a:srgbClr val="FF0000"/>
                </a:solidFill>
              </a:rPr>
              <a:t>Błędy:</a:t>
            </a:r>
          </a:p>
          <a:p>
            <a:pPr marL="271463" indent="-271463">
              <a:buFont typeface="Arial" pitchFamily="34" charset="0"/>
              <a:buChar char="•"/>
            </a:pPr>
            <a:r>
              <a:rPr lang="pl-PL" sz="1200" dirty="0" err="1" smtClean="0"/>
              <a:t>Button</a:t>
            </a:r>
            <a:r>
              <a:rPr lang="pl-PL" sz="1200" dirty="0" smtClean="0"/>
              <a:t> </a:t>
            </a:r>
            <a:r>
              <a:rPr lang="pl-PL" sz="1200" dirty="0" err="1" smtClean="0"/>
              <a:t>doesn’t</a:t>
            </a:r>
            <a:r>
              <a:rPr lang="pl-PL" sz="1200" dirty="0" smtClean="0"/>
              <a:t> </a:t>
            </a:r>
            <a:r>
              <a:rPr lang="pl-PL" sz="1200" dirty="0" err="1" smtClean="0"/>
              <a:t>work</a:t>
            </a:r>
            <a:r>
              <a:rPr lang="pl-PL" sz="1200" dirty="0" smtClean="0"/>
              <a:t> – opis </a:t>
            </a:r>
            <a:r>
              <a:rPr lang="pl-PL" sz="1200" dirty="0" err="1" smtClean="0"/>
              <a:t>błedu</a:t>
            </a:r>
            <a:r>
              <a:rPr lang="pl-PL" sz="1200" dirty="0" smtClean="0"/>
              <a:t> </a:t>
            </a:r>
          </a:p>
          <a:p>
            <a:pPr marL="271463" indent="-271463">
              <a:buFont typeface="Arial" pitchFamily="34" charset="0"/>
              <a:buChar char="•"/>
            </a:pPr>
            <a:r>
              <a:rPr lang="pl-PL" sz="1200" dirty="0" err="1" smtClean="0"/>
              <a:t>Najczestsze</a:t>
            </a:r>
            <a:r>
              <a:rPr lang="pl-PL" sz="1200" dirty="0" smtClean="0"/>
              <a:t> </a:t>
            </a:r>
            <a:r>
              <a:rPr lang="pl-PL" sz="1200" dirty="0" err="1" smtClean="0"/>
              <a:t>błedy</a:t>
            </a:r>
            <a:r>
              <a:rPr lang="pl-PL" sz="1200" dirty="0" smtClean="0"/>
              <a:t>  w opisach:</a:t>
            </a:r>
          </a:p>
          <a:p>
            <a:pPr marL="728663" lvl="1" indent="-271463">
              <a:buFont typeface="Arial" pitchFamily="34" charset="0"/>
              <a:buChar char="•"/>
            </a:pPr>
            <a:r>
              <a:rPr lang="pl-PL" sz="1200" dirty="0" smtClean="0"/>
              <a:t>Zła nazwa która jest myląca </a:t>
            </a:r>
          </a:p>
          <a:p>
            <a:pPr marL="728663" lvl="1" indent="-271463">
              <a:buFont typeface="Arial" pitchFamily="34" charset="0"/>
              <a:buChar char="•"/>
            </a:pPr>
            <a:r>
              <a:rPr lang="pl-PL" sz="1200" dirty="0" smtClean="0"/>
              <a:t>Brak opisu  (kroki)</a:t>
            </a:r>
          </a:p>
          <a:p>
            <a:pPr marL="728663" lvl="1" indent="-271463">
              <a:buFont typeface="Arial" pitchFamily="34" charset="0"/>
              <a:buChar char="•"/>
            </a:pPr>
            <a:r>
              <a:rPr lang="pl-PL" sz="1200" dirty="0" smtClean="0"/>
              <a:t>Brak wyjaśnienia jaki jest problem </a:t>
            </a:r>
          </a:p>
          <a:p>
            <a:pPr marL="728663" lvl="1" indent="-271463">
              <a:buFont typeface="Arial" pitchFamily="34" charset="0"/>
              <a:buChar char="•"/>
            </a:pPr>
            <a:r>
              <a:rPr lang="pl-PL" sz="1200" dirty="0" smtClean="0"/>
              <a:t>Niewłaściwe nadawanie priorytetów </a:t>
            </a:r>
          </a:p>
          <a:p>
            <a:pPr marL="728663" lvl="1" indent="-271463">
              <a:buFont typeface="Arial" pitchFamily="34" charset="0"/>
              <a:buChar char="•"/>
            </a:pPr>
            <a:r>
              <a:rPr lang="pl-PL" sz="1200" dirty="0" smtClean="0"/>
              <a:t>Brak określenia wersji systemu </a:t>
            </a:r>
          </a:p>
          <a:p>
            <a:pPr marL="728663" lvl="1" indent="-271463">
              <a:buFont typeface="Arial" pitchFamily="34" charset="0"/>
              <a:buChar char="•"/>
            </a:pPr>
            <a:endParaRPr lang="pl-PL" sz="12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2800" b="1" u="sng" dirty="0" smtClean="0">
                <a:solidFill>
                  <a:srgbClr val="C00000"/>
                </a:solidFill>
              </a:rPr>
              <a:t>Niewłaściwe zadania postawione przed testami i brak priorytetów </a:t>
            </a:r>
            <a:endParaRPr lang="pl-PL" sz="2800" b="1" u="sng" dirty="0">
              <a:solidFill>
                <a:srgbClr val="C00000"/>
              </a:solidFill>
            </a:endParaRPr>
          </a:p>
        </p:txBody>
      </p:sp>
      <p:sp>
        <p:nvSpPr>
          <p:cNvPr id="3" name="Content Placeholder 2"/>
          <p:cNvSpPr>
            <a:spLocks noGrp="1"/>
          </p:cNvSpPr>
          <p:nvPr>
            <p:ph idx="1"/>
          </p:nvPr>
        </p:nvSpPr>
        <p:spPr>
          <a:xfrm>
            <a:off x="3635896" y="1340768"/>
            <a:ext cx="5184576" cy="4680520"/>
          </a:xfrm>
        </p:spPr>
        <p:txBody>
          <a:bodyPr>
            <a:normAutofit/>
          </a:bodyPr>
          <a:lstStyle/>
          <a:p>
            <a:pPr>
              <a:buNone/>
            </a:pPr>
            <a:r>
              <a:rPr lang="pl-PL" sz="1800" b="1" dirty="0" smtClean="0">
                <a:solidFill>
                  <a:srgbClr val="00B050"/>
                </a:solidFill>
              </a:rPr>
              <a:t>Rady dla testera:</a:t>
            </a:r>
          </a:p>
          <a:p>
            <a:endParaRPr lang="pl-PL" sz="1000" dirty="0"/>
          </a:p>
          <a:p>
            <a:r>
              <a:rPr lang="pl-PL" sz="1200" b="1" dirty="0" smtClean="0"/>
              <a:t>zaplanuj testy w taki sposób, aby najbardziej krytyczne i ważne dla poprawnego funkcjonowania aplikacji scenariusze i przypadki testowe były wykonane w pierwszej kolejności</a:t>
            </a:r>
            <a:r>
              <a:rPr lang="pl-PL" sz="1200" dirty="0" smtClean="0"/>
              <a:t>. Testowanie </a:t>
            </a:r>
            <a:r>
              <a:rPr lang="pl-PL" sz="1200" dirty="0" err="1" smtClean="0"/>
              <a:t>Look</a:t>
            </a:r>
            <a:r>
              <a:rPr lang="pl-PL" sz="1200" dirty="0" smtClean="0"/>
              <a:t> &amp; </a:t>
            </a:r>
            <a:r>
              <a:rPr lang="pl-PL" sz="1200" dirty="0" err="1" smtClean="0"/>
              <a:t>feel</a:t>
            </a:r>
            <a:r>
              <a:rPr lang="pl-PL" sz="1200" dirty="0" smtClean="0"/>
              <a:t>, udoskonalanie aplikacji i aspekty kosmetyczne mogą zaczekać, aż zrealizujesz krytyczne scenariusze. Aplikacja doskonała pod względem wyglądu nie spełni swojej roli, jeśli nie umożliwi wykonania podstawowych procesów biznesowych. Pamiętaj, że im więcej czasu dasz programiście na naprawienie poważnego błędu, tym lepiej będzie on mógł to zrobić i tym więcej czasu będzie miał na testy deweloperskie;</a:t>
            </a:r>
          </a:p>
          <a:p>
            <a:r>
              <a:rPr lang="pl-PL" sz="1200" b="1" dirty="0" smtClean="0"/>
              <a:t>ścieżki kluczowe powinny sprawdzać, czy podstawowe funkcje systemu działają. </a:t>
            </a:r>
            <a:r>
              <a:rPr lang="pl-PL" sz="1200" dirty="0" smtClean="0"/>
              <a:t>Przykładowo – w systemie zarządzania danymi osób kluczowymi funkcjami będzie możliwość dodania nowej osoby, edycji danych osób już istniejących w systemie, czy też zarządzanie zależnościami;</a:t>
            </a:r>
          </a:p>
          <a:p>
            <a:r>
              <a:rPr lang="pl-PL" sz="1200" b="1" dirty="0" smtClean="0"/>
              <a:t>weryfikacja ścieżek krytycznych powinna odbywać się podczas testów dymnych.</a:t>
            </a:r>
            <a:r>
              <a:rPr lang="pl-PL" sz="1200" dirty="0" smtClean="0"/>
              <a:t> Jeśli system jest bardzo złożony i obejmuje wiele modułów, testy dymne mogą zająć nawet cały dzień, lecz dadzą pewność, że aplikacja jest wystarczająco stabilna, by podjąć się dalszego, głębszego testowania. Zaniedbanie poprawnego wykonania testów dymnych może skutkować przyjęciem do testów systemu, który zawiera zbyt wiele błędów.</a:t>
            </a:r>
            <a:endParaRPr lang="pl-PL" sz="1200" dirty="0"/>
          </a:p>
        </p:txBody>
      </p:sp>
      <p:sp>
        <p:nvSpPr>
          <p:cNvPr id="4" name="Rectangle 3"/>
          <p:cNvSpPr/>
          <p:nvPr/>
        </p:nvSpPr>
        <p:spPr>
          <a:xfrm>
            <a:off x="251520" y="1318022"/>
            <a:ext cx="3312368" cy="5539978"/>
          </a:xfrm>
          <a:prstGeom prst="rect">
            <a:avLst/>
          </a:prstGeom>
        </p:spPr>
        <p:txBody>
          <a:bodyPr wrap="square">
            <a:spAutoFit/>
          </a:bodyPr>
          <a:lstStyle/>
          <a:p>
            <a:r>
              <a:rPr lang="pl-PL" b="1" dirty="0" smtClean="0">
                <a:solidFill>
                  <a:srgbClr val="FF0000"/>
                </a:solidFill>
              </a:rPr>
              <a:t>Błędy:</a:t>
            </a:r>
          </a:p>
          <a:p>
            <a:pPr marL="271463" indent="-271463">
              <a:buFont typeface="Arial" pitchFamily="34" charset="0"/>
              <a:buChar char="•"/>
            </a:pPr>
            <a:r>
              <a:rPr lang="pl-PL" sz="1200" dirty="0" smtClean="0"/>
              <a:t>Brak testów dla:</a:t>
            </a:r>
          </a:p>
          <a:p>
            <a:pPr marL="728663" lvl="1" indent="-271463">
              <a:buFont typeface="Arial" pitchFamily="34" charset="0"/>
              <a:buChar char="•"/>
            </a:pPr>
            <a:r>
              <a:rPr lang="pl-PL" sz="1200" dirty="0"/>
              <a:t>niepoprawnych danych </a:t>
            </a:r>
            <a:r>
              <a:rPr lang="pl-PL" sz="1200" dirty="0" smtClean="0"/>
              <a:t>wejściowych (</a:t>
            </a:r>
            <a:r>
              <a:rPr lang="pl-PL" sz="1200" dirty="0"/>
              <a:t>brak wymaganych informacji, </a:t>
            </a:r>
            <a:r>
              <a:rPr lang="pl-PL" sz="1200" dirty="0" smtClean="0"/>
              <a:t>niewłaściwy format </a:t>
            </a:r>
            <a:r>
              <a:rPr lang="pl-PL" sz="1200" dirty="0"/>
              <a:t>danych – np. </a:t>
            </a:r>
            <a:r>
              <a:rPr lang="pl-PL" sz="1200" dirty="0"/>
              <a:t>wartość </a:t>
            </a:r>
            <a:r>
              <a:rPr lang="pl-PL" sz="1200" dirty="0" err="1"/>
              <a:t>string</a:t>
            </a:r>
            <a:r>
              <a:rPr lang="pl-PL" sz="1200" dirty="0"/>
              <a:t> </a:t>
            </a:r>
            <a:r>
              <a:rPr lang="pl-PL" sz="1200" dirty="0" smtClean="0"/>
              <a:t>w polu numerycznym;</a:t>
            </a:r>
          </a:p>
          <a:p>
            <a:pPr marL="728663" lvl="1" indent="-271463">
              <a:buFont typeface="Arial" pitchFamily="34" charset="0"/>
              <a:buChar char="•"/>
            </a:pPr>
            <a:r>
              <a:rPr lang="pl-PL" sz="1200" dirty="0" smtClean="0"/>
              <a:t>przerwań standardowego przebiegu procesu (np. wywołanie awarii w trakcie wykonywania operacji, anulowanie transakcji);</a:t>
            </a:r>
          </a:p>
          <a:p>
            <a:pPr marL="728663" lvl="1" indent="-271463">
              <a:buFont typeface="Arial" pitchFamily="34" charset="0"/>
              <a:buChar char="•"/>
            </a:pPr>
            <a:r>
              <a:rPr lang="pl-PL" sz="1200" dirty="0" smtClean="0"/>
              <a:t>operacji </a:t>
            </a:r>
            <a:r>
              <a:rPr lang="pl-PL" sz="1200" dirty="0"/>
              <a:t>na bazie danych – np. sprawdzenie</a:t>
            </a:r>
            <a:r>
              <a:rPr lang="pl-PL" sz="1200" dirty="0" smtClean="0"/>
              <a:t>, czy </a:t>
            </a:r>
            <a:r>
              <a:rPr lang="pl-PL" sz="1200" dirty="0"/>
              <a:t>zmiana dokonana w jednym rekordzie</a:t>
            </a:r>
          </a:p>
          <a:p>
            <a:pPr marL="722313" lvl="1"/>
            <a:r>
              <a:rPr lang="pl-PL" sz="1200" dirty="0"/>
              <a:t>ma wpływ na inne rekordy; </a:t>
            </a:r>
            <a:r>
              <a:rPr lang="pl-PL" sz="1200" dirty="0" smtClean="0"/>
              <a:t>czy dodanie </a:t>
            </a:r>
            <a:r>
              <a:rPr lang="pl-PL" sz="1200" dirty="0"/>
              <a:t>rekordu nie usuwa przypadkiem</a:t>
            </a:r>
          </a:p>
          <a:p>
            <a:pPr marL="722313" lvl="1"/>
            <a:r>
              <a:rPr lang="pl-PL" sz="1200" dirty="0"/>
              <a:t>innego itp</a:t>
            </a:r>
            <a:r>
              <a:rPr lang="pl-PL" sz="1200" dirty="0" smtClean="0"/>
              <a:t>.; </a:t>
            </a:r>
          </a:p>
          <a:p>
            <a:pPr marL="722313" indent="-271463">
              <a:buFont typeface="Arial" pitchFamily="34" charset="0"/>
              <a:buChar char="•"/>
            </a:pPr>
            <a:r>
              <a:rPr lang="pl-PL" sz="1200" dirty="0" smtClean="0"/>
              <a:t>podobnych </a:t>
            </a:r>
            <a:r>
              <a:rPr lang="pl-PL" sz="1200" dirty="0"/>
              <a:t>lub wzajemnie zależnych </a:t>
            </a:r>
            <a:r>
              <a:rPr lang="pl-PL" sz="1200" dirty="0" smtClean="0"/>
              <a:t>operacji wykonywanych </a:t>
            </a:r>
            <a:r>
              <a:rPr lang="pl-PL" sz="1200" dirty="0"/>
              <a:t>równolegle </a:t>
            </a:r>
            <a:r>
              <a:rPr lang="pl-PL" sz="1200" dirty="0" smtClean="0"/>
              <a:t>przez operatorów </a:t>
            </a:r>
            <a:r>
              <a:rPr lang="pl-PL" sz="1200" dirty="0"/>
              <a:t>systemu, np. jednoczesne </a:t>
            </a:r>
            <a:r>
              <a:rPr lang="pl-PL" sz="1200" dirty="0" smtClean="0"/>
              <a:t>edytowanie tych </a:t>
            </a:r>
            <a:r>
              <a:rPr lang="pl-PL" sz="1200" dirty="0"/>
              <a:t>samych danych przez </a:t>
            </a:r>
            <a:r>
              <a:rPr lang="pl-PL" sz="1200" dirty="0" smtClean="0"/>
              <a:t>różne osoby</a:t>
            </a:r>
            <a:r>
              <a:rPr lang="pl-PL" sz="1200" dirty="0"/>
              <a:t>;</a:t>
            </a:r>
          </a:p>
          <a:p>
            <a:pPr marL="722313" indent="-271463">
              <a:buFont typeface="Arial" pitchFamily="34" charset="0"/>
              <a:buChar char="•"/>
            </a:pPr>
            <a:r>
              <a:rPr lang="pl-PL" sz="1200" dirty="0" smtClean="0"/>
              <a:t>prób </a:t>
            </a:r>
            <a:r>
              <a:rPr lang="pl-PL" sz="1200" dirty="0"/>
              <a:t>używania urządzeń </a:t>
            </a:r>
            <a:r>
              <a:rPr lang="pl-PL" sz="1200" dirty="0" smtClean="0"/>
              <a:t>niekompatybilnych z </a:t>
            </a:r>
            <a:r>
              <a:rPr lang="pl-PL" sz="1200" dirty="0"/>
              <a:t>systemem (np. innych </a:t>
            </a:r>
            <a:r>
              <a:rPr lang="pl-PL" sz="1200" dirty="0" smtClean="0"/>
              <a:t>modeli drukarek </a:t>
            </a:r>
            <a:r>
              <a:rPr lang="pl-PL" sz="1200" dirty="0"/>
              <a:t>niż zalecane) lub </a:t>
            </a:r>
            <a:r>
              <a:rPr lang="pl-PL" sz="1200" dirty="0" smtClean="0"/>
              <a:t>wywoływania sztucznych </a:t>
            </a:r>
            <a:r>
              <a:rPr lang="pl-PL" sz="1200" dirty="0"/>
              <a:t>awarii podczas </a:t>
            </a:r>
            <a:r>
              <a:rPr lang="pl-PL" sz="1200" dirty="0" smtClean="0"/>
              <a:t>używania urządzeń</a:t>
            </a:r>
            <a:r>
              <a:rPr lang="pl-PL" sz="1200" dirty="0"/>
              <a:t>.</a:t>
            </a:r>
            <a:endParaRPr lang="pl-PL" sz="1200" dirty="0"/>
          </a:p>
          <a:p>
            <a:pPr marL="722313" lvl="1">
              <a:buFont typeface="Arial" pitchFamily="34" charset="0"/>
              <a:buChar char="•"/>
            </a:pPr>
            <a:endParaRPr lang="pl-PL" sz="1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sz="2800" b="1" u="sng" dirty="0" smtClean="0">
                <a:solidFill>
                  <a:srgbClr val="C00000"/>
                </a:solidFill>
              </a:rPr>
              <a:t>Pomijanie testowania dokumentacji </a:t>
            </a:r>
            <a:endParaRPr lang="pl-PL" sz="2800" b="1" u="sng" dirty="0">
              <a:solidFill>
                <a:srgbClr val="C00000"/>
              </a:solidFill>
            </a:endParaRPr>
          </a:p>
        </p:txBody>
      </p:sp>
      <p:sp>
        <p:nvSpPr>
          <p:cNvPr id="3" name="Content Placeholder 2"/>
          <p:cNvSpPr>
            <a:spLocks noGrp="1"/>
          </p:cNvSpPr>
          <p:nvPr>
            <p:ph idx="1"/>
          </p:nvPr>
        </p:nvSpPr>
        <p:spPr>
          <a:xfrm>
            <a:off x="3995936" y="1600200"/>
            <a:ext cx="4690864" cy="5141168"/>
          </a:xfrm>
        </p:spPr>
        <p:txBody>
          <a:bodyPr>
            <a:normAutofit/>
          </a:bodyPr>
          <a:lstStyle/>
          <a:p>
            <a:pPr>
              <a:buNone/>
            </a:pPr>
            <a:r>
              <a:rPr lang="pl-PL" sz="1800" b="1" dirty="0" smtClean="0">
                <a:solidFill>
                  <a:srgbClr val="00B050"/>
                </a:solidFill>
              </a:rPr>
              <a:t>Rady dla testera </a:t>
            </a:r>
          </a:p>
          <a:p>
            <a:r>
              <a:rPr lang="pl-PL" sz="1200" b="1" dirty="0" smtClean="0"/>
              <a:t>prace </a:t>
            </a:r>
            <a:r>
              <a:rPr lang="pl-PL" sz="1200" b="1" dirty="0"/>
              <a:t>związane z </a:t>
            </a:r>
            <a:r>
              <a:rPr lang="pl-PL" sz="1200" b="1" dirty="0" err="1"/>
              <a:t>Quality</a:t>
            </a:r>
            <a:r>
              <a:rPr lang="pl-PL" sz="1200" b="1" dirty="0"/>
              <a:t> </a:t>
            </a:r>
            <a:r>
              <a:rPr lang="pl-PL" sz="1200" b="1" dirty="0" err="1"/>
              <a:t>Assurance</a:t>
            </a:r>
            <a:r>
              <a:rPr lang="pl-PL" sz="1200" b="1" dirty="0"/>
              <a:t> rozpoczynaj od przeglądu dokumentacji, która </a:t>
            </a:r>
            <a:r>
              <a:rPr lang="pl-PL" sz="1200" b="1" dirty="0" smtClean="0"/>
              <a:t>będzie podstawą </a:t>
            </a:r>
            <a:r>
              <a:rPr lang="pl-PL" sz="1200" b="1" dirty="0"/>
              <a:t>do testowania</a:t>
            </a:r>
            <a:r>
              <a:rPr lang="pl-PL" sz="1200" dirty="0"/>
              <a:t>;</a:t>
            </a:r>
          </a:p>
          <a:p>
            <a:r>
              <a:rPr lang="pl-PL" sz="1200" b="1" dirty="0" smtClean="0"/>
              <a:t>dokonując </a:t>
            </a:r>
            <a:r>
              <a:rPr lang="pl-PL" sz="1200" b="1" dirty="0"/>
              <a:t>przeglądu skoncentruj się na sprawdzeniu poprawności logiki biznesowej, </a:t>
            </a:r>
            <a:r>
              <a:rPr lang="pl-PL" sz="1200" b="1" dirty="0" smtClean="0"/>
              <a:t>zgodności specyfikacji </a:t>
            </a:r>
            <a:r>
              <a:rPr lang="pl-PL" sz="1200" b="1" dirty="0"/>
              <a:t>z wymaganiami, spójności i kompletności</a:t>
            </a:r>
            <a:r>
              <a:rPr lang="pl-PL" sz="1200" dirty="0"/>
              <a:t>. Wypunktuj wszystkie elementy</a:t>
            </a:r>
            <a:r>
              <a:rPr lang="pl-PL" sz="1200" dirty="0" smtClean="0"/>
              <a:t>, </a:t>
            </a:r>
            <a:r>
              <a:rPr lang="pl-PL" sz="1200" dirty="0" err="1" smtClean="0"/>
              <a:t>co</a:t>
            </a:r>
            <a:r>
              <a:rPr lang="pl-PL" sz="1200" dirty="0" smtClean="0"/>
              <a:t> </a:t>
            </a:r>
            <a:r>
              <a:rPr lang="pl-PL" sz="1200" dirty="0"/>
              <a:t>do których masz wątpliwości lub uwagi, i przekaż Team Leaderowi zespołu lub </a:t>
            </a:r>
            <a:r>
              <a:rPr lang="pl-PL" sz="1200" dirty="0" smtClean="0"/>
              <a:t>bezpośrednio analitykowi </a:t>
            </a:r>
            <a:r>
              <a:rPr lang="pl-PL" sz="1200" dirty="0"/>
              <a:t>– twórcy dokumentu.</a:t>
            </a:r>
          </a:p>
          <a:p>
            <a:r>
              <a:rPr lang="pl-PL" sz="1200" b="1" dirty="0" smtClean="0"/>
              <a:t>upewnij </a:t>
            </a:r>
            <a:r>
              <a:rPr lang="pl-PL" sz="1200" b="1" dirty="0"/>
              <a:t>się, że każda uwaga czy wątpliwość dotycząca dokumentacji jest rozpatrzona i </a:t>
            </a:r>
            <a:r>
              <a:rPr lang="pl-PL" sz="1200" b="1" dirty="0" smtClean="0"/>
              <a:t>poddana analizie </a:t>
            </a:r>
            <a:r>
              <a:rPr lang="pl-PL" sz="1200" dirty="0"/>
              <a:t>– powinieneś otrzymać odpowiedź na każde pytanie. Jeśli autor </a:t>
            </a:r>
            <a:r>
              <a:rPr lang="pl-PL" sz="1200" dirty="0" smtClean="0"/>
              <a:t>dokumentu lub </a:t>
            </a:r>
            <a:r>
              <a:rPr lang="pl-PL" sz="1200" dirty="0"/>
              <a:t>osoba odpowiedzialna za kontakty pomiędzy zespołem QA a analitykami zwleka z reakcją</a:t>
            </a:r>
            <a:r>
              <a:rPr lang="pl-PL" sz="1200" dirty="0" smtClean="0"/>
              <a:t>, sygnalizuj </a:t>
            </a:r>
            <a:r>
              <a:rPr lang="pl-PL" sz="1200" dirty="0"/>
              <a:t>problem przełożonemu wraz z uzasadnieniem – podaniem przyczyn, dla </a:t>
            </a:r>
            <a:r>
              <a:rPr lang="pl-PL" sz="1200" dirty="0" smtClean="0"/>
              <a:t>których pomyłka </a:t>
            </a:r>
            <a:r>
              <a:rPr lang="pl-PL" sz="1200" dirty="0"/>
              <a:t>w dokumentacji może mieć negatywny wpływ na jakość produktu;</a:t>
            </a:r>
          </a:p>
          <a:p>
            <a:r>
              <a:rPr lang="pl-PL" sz="1200" b="1" dirty="0" smtClean="0"/>
              <a:t>w </a:t>
            </a:r>
            <a:r>
              <a:rPr lang="pl-PL" sz="1200" b="1" dirty="0"/>
              <a:t>przypadku, gdy błąd w dokumentacji zostanie potwierdzony, upewnij się, że jest on </a:t>
            </a:r>
            <a:r>
              <a:rPr lang="pl-PL" sz="1200" b="1" dirty="0" smtClean="0"/>
              <a:t>poprawiony w </a:t>
            </a:r>
            <a:r>
              <a:rPr lang="pl-PL" sz="1200" b="1" dirty="0"/>
              <a:t>kolejnej wersji dokumentacji, i że poprawka rozwiązuje problem</a:t>
            </a:r>
            <a:r>
              <a:rPr lang="pl-PL" sz="1200" dirty="0"/>
              <a:t>.</a:t>
            </a:r>
          </a:p>
        </p:txBody>
      </p:sp>
      <p:sp>
        <p:nvSpPr>
          <p:cNvPr id="4" name="Rectangle 3"/>
          <p:cNvSpPr/>
          <p:nvPr/>
        </p:nvSpPr>
        <p:spPr>
          <a:xfrm>
            <a:off x="395536" y="1628800"/>
            <a:ext cx="3059832" cy="2031325"/>
          </a:xfrm>
          <a:prstGeom prst="rect">
            <a:avLst/>
          </a:prstGeom>
        </p:spPr>
        <p:txBody>
          <a:bodyPr wrap="square">
            <a:spAutoFit/>
          </a:bodyPr>
          <a:lstStyle/>
          <a:p>
            <a:r>
              <a:rPr lang="pl-PL" b="1" dirty="0" smtClean="0">
                <a:solidFill>
                  <a:srgbClr val="FF0000"/>
                </a:solidFill>
              </a:rPr>
              <a:t>Błędy:</a:t>
            </a:r>
          </a:p>
          <a:p>
            <a:pPr marL="271463" indent="-271463">
              <a:buFont typeface="Arial" pitchFamily="34" charset="0"/>
              <a:buChar char="•"/>
            </a:pPr>
            <a:r>
              <a:rPr lang="pl-PL" sz="1200" dirty="0" smtClean="0"/>
              <a:t>Brak testów dokumentacji (specyfikacja funkcjonalna, model danych, dokumentacja przypadków użycia,  przepływ procesu ); Naprawa </a:t>
            </a:r>
            <a:r>
              <a:rPr lang="pl-PL" sz="1200" dirty="0" err="1" smtClean="0"/>
              <a:t>błedu</a:t>
            </a:r>
            <a:r>
              <a:rPr lang="pl-PL" sz="1200" dirty="0" smtClean="0"/>
              <a:t> wykrytego  w wymaganiach  jest o wiele tańsza niż jego naprawa w czasie późniejszym </a:t>
            </a:r>
          </a:p>
          <a:p>
            <a:pPr marL="271463" indent="-271463">
              <a:buFont typeface="Arial" pitchFamily="34" charset="0"/>
              <a:buChar char="•"/>
            </a:pPr>
            <a:endParaRPr lang="pl-PL" sz="1200" dirty="0" smtClean="0"/>
          </a:p>
          <a:p>
            <a:pPr marL="728663" lvl="1" indent="-271463">
              <a:buFont typeface="Arial" pitchFamily="34" charset="0"/>
              <a:buChar char="•"/>
            </a:pPr>
            <a:endParaRPr lang="pl-PL" sz="1200"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5740</TotalTime>
  <Words>2102</Words>
  <Application>Microsoft Office PowerPoint</Application>
  <PresentationFormat>On-screen Show (4:3)</PresentationFormat>
  <Paragraphs>104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Najczęściej popełniane błędy przez testerów </vt:lpstr>
      <vt:lpstr>Brak dociekliwości i dokładności  </vt:lpstr>
      <vt:lpstr>Wykonywanie testów bez zrozumienia działania aplikacji  </vt:lpstr>
      <vt:lpstr>Odkładanie zgłaszania błędów na później </vt:lpstr>
      <vt:lpstr>Zgłaszanie błędu przed upewnieniem się ze to jest rzeczywiście błąd </vt:lpstr>
      <vt:lpstr>Interpretacja specyfikacji lub wyników testów wg własnego uznania </vt:lpstr>
      <vt:lpstr>Zły opis błędów </vt:lpstr>
      <vt:lpstr>Niewłaściwe zadania postawione przed testami i brak priorytetów </vt:lpstr>
      <vt:lpstr>Pomijanie testowania dokumentacji </vt:lpstr>
      <vt:lpstr>Złe zarządzanie błędami </vt:lpstr>
      <vt:lpstr>Developer twój wróg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Popełniane</dc:title>
  <dc:creator>Justyna Rybarczyk</dc:creator>
  <cp:lastModifiedBy>Justyna Rybarczyk</cp:lastModifiedBy>
  <cp:revision>66</cp:revision>
  <dcterms:created xsi:type="dcterms:W3CDTF">2011-10-17T08:23:18Z</dcterms:created>
  <dcterms:modified xsi:type="dcterms:W3CDTF">2011-10-21T08:04:16Z</dcterms:modified>
</cp:coreProperties>
</file>