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8" r:id="rId3"/>
    <p:sldId id="280" r:id="rId4"/>
    <p:sldId id="281" r:id="rId5"/>
    <p:sldId id="283" r:id="rId6"/>
    <p:sldId id="284" r:id="rId7"/>
    <p:sldId id="286" r:id="rId8"/>
    <p:sldId id="285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62" r:id="rId22"/>
    <p:sldId id="270" r:id="rId23"/>
    <p:sldId id="300" r:id="rId24"/>
    <p:sldId id="26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2012"/>
    <a:srgbClr val="D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78652" autoAdjust="0"/>
  </p:normalViewPr>
  <p:slideViewPr>
    <p:cSldViewPr>
      <p:cViewPr varScale="1">
        <p:scale>
          <a:sx n="66" d="100"/>
          <a:sy n="66" d="100"/>
        </p:scale>
        <p:origin x="-878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190DB-3152-4A6B-BB3C-7A9D630D4E9B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BEABF-62E8-4ACE-932E-9B0024DEEA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889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Screen</a:t>
            </a:r>
            <a:r>
              <a:rPr lang="pl-PL" baseline="0" dirty="0" smtClean="0"/>
              <a:t> prezentuje projekt: Projekt RO bez wymagań</a:t>
            </a:r>
          </a:p>
          <a:p>
            <a:r>
              <a:rPr lang="pl-PL" baseline="0" dirty="0" smtClean="0"/>
              <a:t>                           zestaw testów (test suite): Regresja, Cześć administracyjna, Uzycie kodów</a:t>
            </a:r>
          </a:p>
          <a:p>
            <a:r>
              <a:rPr lang="pl-PL" baseline="0" dirty="0" smtClean="0"/>
              <a:t>                           Po prawej stronie jeden z przypadków testowych (po id mozna dojsc z jakiego on jest zestawu</a:t>
            </a:r>
            <a:r>
              <a:rPr lang="pl-PL" dirty="0" smtClean="0"/>
              <a:t>)</a:t>
            </a:r>
          </a:p>
          <a:p>
            <a:r>
              <a:rPr lang="pl-PL" dirty="0" smtClean="0"/>
              <a:t>Przydatne exporty i importy zarówno przypadków testowych</a:t>
            </a:r>
            <a:r>
              <a:rPr lang="pl-PL" baseline="0" dirty="0" smtClean="0"/>
              <a:t> jak i zestawów testowych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Kopiowanie </a:t>
            </a:r>
            <a:r>
              <a:rPr lang="pl-PL" dirty="0" smtClean="0"/>
              <a:t>– oszczednosc</a:t>
            </a:r>
            <a:r>
              <a:rPr lang="pl-PL" baseline="0" dirty="0" smtClean="0"/>
              <a:t> czasu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Pierwsze kliknięcie</a:t>
            </a:r>
            <a:r>
              <a:rPr lang="pl-PL" baseline="0" dirty="0" smtClean="0"/>
              <a:t> na Zarządzanie Planami testów (link po prawej str na slajdzie 17) prowadzi do strony z jednym buttonem: Utwórz</a:t>
            </a:r>
          </a:p>
          <a:p>
            <a:r>
              <a:rPr lang="pl-PL" dirty="0" smtClean="0"/>
              <a:t>Po utworzeniu Planu</a:t>
            </a:r>
            <a:r>
              <a:rPr lang="pl-PL" baseline="0" dirty="0" smtClean="0"/>
              <a:t> testów pojawia sie dwie zakładki u góry i zmienia się prawa strona Str. Głownej </a:t>
            </a:r>
          </a:p>
          <a:p>
            <a:endParaRPr lang="pl-PL" baseline="0" dirty="0" smtClean="0"/>
          </a:p>
          <a:p>
            <a:r>
              <a:rPr lang="pl-PL" baseline="0" dirty="0" smtClean="0"/>
              <a:t>Z górnego poziomego menu Execute = Wykonaj testy z prawego menu</a:t>
            </a:r>
          </a:p>
          <a:p>
            <a:r>
              <a:rPr lang="pl-PL" baseline="0" dirty="0" smtClean="0"/>
              <a:t>Z górnego poziomego menu Wyniki   = Raporty i metryki testów z prawego menu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Prezentacja ekranów na żywo, zaczynamy od dołu</a:t>
            </a:r>
          </a:p>
          <a:p>
            <a:r>
              <a:rPr lang="pl-PL" dirty="0" smtClean="0"/>
              <a:t>Punkt</a:t>
            </a:r>
            <a:r>
              <a:rPr lang="pl-PL" baseline="0" dirty="0" smtClean="0"/>
              <a:t> 3: Zarządzanie Planami Testów – lista planów z mozliwościa edycji</a:t>
            </a:r>
          </a:p>
          <a:p>
            <a:r>
              <a:rPr lang="pl-PL" baseline="0" dirty="0" smtClean="0"/>
              <a:t>             Przypisz role użytkowników – przypisanie co kto ile moze widziec</a:t>
            </a:r>
          </a:p>
          <a:p>
            <a:r>
              <a:rPr lang="pl-PL" baseline="0" dirty="0" smtClean="0"/>
              <a:t>             Zarządzanie kompilacjami (Build) – kolejny krok po utworzeniu planu. Aktywna/Nieaktywna, </a:t>
            </a:r>
            <a:r>
              <a:rPr lang="pl-PL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Nieaktywna kompilacja nie jest     </a:t>
            </a:r>
            <a:br>
              <a:rPr lang="pl-PL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pl-PL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           widoczna na liście wykonań jak i stronach raportowania.  Otwarta/zamknięta,</a:t>
            </a:r>
            <a:r>
              <a:rPr lang="pl-PL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ten atrybut definiuje czy wyniki testów mogą </a:t>
            </a:r>
            <a:br>
              <a:rPr lang="pl-PL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pl-PL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           być modyfikowane dla tej kompilacji (build). Create/Edit/View</a:t>
            </a:r>
            <a:r>
              <a:rPr lang="pl-PL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pl-PL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pl-PL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           </a:t>
            </a:r>
            <a:r>
              <a:rPr lang="pl-PL" baseline="0" dirty="0" smtClean="0"/>
              <a:t>Zarządzanie kamieniami milowymi (Milestones) – Create/Edit/View, mozna utworzyc po utw. Planu.</a:t>
            </a:r>
          </a:p>
          <a:p>
            <a:r>
              <a:rPr lang="pl-PL" baseline="0" dirty="0" smtClean="0"/>
              <a:t>Punkt 2: Dodajemy testy (wersja oznacza wersje przypadku testowego)</a:t>
            </a:r>
          </a:p>
          <a:p>
            <a:r>
              <a:rPr lang="pl-PL" baseline="0" dirty="0" smtClean="0"/>
              <a:t>             Usuwanie – wiadomo</a:t>
            </a:r>
          </a:p>
          <a:p>
            <a:r>
              <a:rPr lang="pl-PL" baseline="0" dirty="0" smtClean="0"/>
              <a:t>             Przydziel wykonanie testów – musi byc ktos przypisany, żeby wykonac testy</a:t>
            </a:r>
          </a:p>
          <a:p>
            <a:r>
              <a:rPr lang="pl-PL" baseline="0" dirty="0" smtClean="0"/>
              <a:t>Punkt 1: Wykonaj – status + opis. Jeśli w obrębie jednego builda mozna zmieniac statusy, to mozna potem podejrzec historie </a:t>
            </a:r>
          </a:p>
          <a:p>
            <a:r>
              <a:rPr lang="pl-PL" baseline="0" dirty="0" smtClean="0"/>
              <a:t>             Drukuj plany – drukuja sie plany testow bez bez wyników ???!!!!! Wyglada to tak jak teraz co daejymy klientowi, ze sam  </a:t>
            </a:r>
            <a:br>
              <a:rPr lang="pl-PL" baseline="0" dirty="0" smtClean="0"/>
            </a:br>
            <a:r>
              <a:rPr lang="pl-PL" baseline="0" dirty="0" smtClean="0"/>
              <a:t>             moze sobie wpisac wynik</a:t>
            </a:r>
          </a:p>
          <a:p>
            <a:r>
              <a:rPr lang="pl-PL" baseline="0" dirty="0" smtClean="0"/>
              <a:t>             Raporty i matryki testów – kolejny slajd</a:t>
            </a:r>
          </a:p>
          <a:p>
            <a:r>
              <a:rPr lang="pl-PL" baseline="0" dirty="0" smtClean="0"/>
              <a:t>             Pulpit z metrykami – pokazuje ilosc wykonanych/aktywmych testow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Różnorodne wyniki/raporty wg buildu,</a:t>
            </a:r>
            <a:r>
              <a:rPr lang="pl-PL" baseline="0" dirty="0" smtClean="0"/>
              <a:t> statusu, testera, slow kluczowych itp.</a:t>
            </a:r>
          </a:p>
          <a:p>
            <a:r>
              <a:rPr lang="pl-PL" baseline="0" dirty="0" smtClean="0"/>
              <a:t>Mozna od wyniku przejsc do przypadku testowego (zablokowane, nieudane)</a:t>
            </a:r>
          </a:p>
          <a:p>
            <a:r>
              <a:rPr lang="pl-PL" baseline="0" dirty="0" smtClean="0"/>
              <a:t>Wykresy </a:t>
            </a:r>
            <a:endParaRPr lang="pl-PL" baseline="0" dirty="0" smtClean="0"/>
          </a:p>
          <a:p>
            <a:r>
              <a:rPr lang="pl-PL" baseline="0" dirty="0" smtClean="0"/>
              <a:t>Przykłady </a:t>
            </a:r>
            <a:r>
              <a:rPr lang="pl-PL" baseline="0" dirty="0" smtClean="0"/>
              <a:t>na nastepnym </a:t>
            </a:r>
            <a:r>
              <a:rPr lang="pl-PL" baseline="0" dirty="0" smtClean="0"/>
              <a:t>slajdzie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Tworząc projekt wybieramy</a:t>
            </a:r>
            <a:r>
              <a:rPr lang="pl-PL" baseline="0" dirty="0" smtClean="0"/>
              <a:t> czy jest to projekt z wymaganiami czy bez.</a:t>
            </a:r>
          </a:p>
          <a:p>
            <a:r>
              <a:rPr lang="pl-PL" baseline="0" dirty="0" smtClean="0"/>
              <a:t>Jesli bedzie zaznaczona opcja wymagania, na Stronie głownej pojawi sie dodatkowa pozycja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 smtClean="0"/>
              <a:t>1. Najpierw</a:t>
            </a:r>
            <a:r>
              <a:rPr lang="pl-PL" sz="1200" baseline="0" dirty="0" smtClean="0"/>
              <a:t> tworzymy Dokument Specyfikacji Wymagań (pokazać na żywo), do którego będziemy dołączać wymagania. </a:t>
            </a:r>
            <a:r>
              <a:rPr lang="pl-PL" sz="1200" dirty="0" smtClean="0"/>
              <a:t>Każde   </a:t>
            </a:r>
            <a:br>
              <a:rPr lang="pl-PL" sz="1200" dirty="0" smtClean="0"/>
            </a:br>
            <a:r>
              <a:rPr lang="pl-PL" sz="1200" dirty="0" smtClean="0"/>
              <a:t>    wymaganie można edytować,</a:t>
            </a:r>
            <a:r>
              <a:rPr lang="pl-PL" sz="1200" baseline="0" dirty="0" smtClean="0"/>
              <a:t> </a:t>
            </a:r>
            <a:r>
              <a:rPr lang="pl-PL" sz="1200" dirty="0" smtClean="0"/>
              <a:t>można dodawać załączniki. Można utworzyć dokument w formacie MS Word zawierający wykaz   </a:t>
            </a:r>
            <a:br>
              <a:rPr lang="pl-PL" sz="1200" dirty="0" smtClean="0"/>
            </a:br>
            <a:r>
              <a:rPr lang="pl-PL" sz="1200" dirty="0" smtClean="0"/>
              <a:t>    wszystkich wymagań</a:t>
            </a:r>
          </a:p>
          <a:p>
            <a:pPr marL="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 smtClean="0">
                <a:solidFill>
                  <a:srgbClr val="FF0000"/>
                </a:solidFill>
              </a:rPr>
              <a:t>    Utwórz nowe wymaganie </a:t>
            </a:r>
            <a:r>
              <a:rPr lang="pl-PL" dirty="0" smtClean="0"/>
              <a:t>– tworzymy wymagania</a:t>
            </a:r>
            <a:r>
              <a:rPr lang="pl-PL" baseline="0" dirty="0" smtClean="0"/>
              <a:t> i dokładamy je do Dokumentu Specyfikacji Wymagań </a:t>
            </a:r>
            <a:r>
              <a:rPr lang="pl-PL" dirty="0" smtClean="0"/>
              <a:t> </a:t>
            </a:r>
          </a:p>
          <a:p>
            <a:pPr marL="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 smtClean="0"/>
              <a:t>    Utwórz przypadek testowy – </a:t>
            </a:r>
            <a:r>
              <a:rPr lang="pl-PL" b="0" dirty="0" smtClean="0"/>
              <a:t>automatycznie wygenerowany przypadek testowy</a:t>
            </a:r>
            <a:r>
              <a:rPr lang="pl-PL" b="0" baseline="0" dirty="0" smtClean="0"/>
              <a:t> na podstawie (jest treść, tytuł, nie ma   </a:t>
            </a:r>
            <a:br>
              <a:rPr lang="pl-PL" b="0" baseline="0" dirty="0" smtClean="0"/>
            </a:br>
            <a:r>
              <a:rPr lang="pl-PL" b="0" baseline="0" dirty="0" smtClean="0"/>
              <a:t>    wypelnionych Kroków i Oczekiwanych rezultatów)</a:t>
            </a:r>
            <a:endParaRPr lang="pl-PL" b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 smtClean="0"/>
              <a:t>2. </a:t>
            </a:r>
            <a:r>
              <a:rPr lang="pl-PL" dirty="0" smtClean="0"/>
              <a:t>Przypisz Wymagania -</a:t>
            </a:r>
            <a:r>
              <a:rPr lang="pl-PL" baseline="0" dirty="0" smtClean="0"/>
              <a:t> </a:t>
            </a:r>
            <a:r>
              <a:rPr lang="pl-PL" sz="1200" dirty="0" smtClean="0"/>
              <a:t>do przypadku testowego można podlinkować wymaganie (bądź rozłaczyc</a:t>
            </a:r>
            <a:r>
              <a:rPr lang="pl-PL" sz="1200" baseline="0" dirty="0" smtClean="0"/>
              <a:t> dany przypadek od wymagania</a:t>
            </a:r>
            <a:r>
              <a:rPr lang="pl-PL" sz="1200" dirty="0" smtClean="0"/>
              <a:t>)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Screen</a:t>
            </a:r>
            <a:r>
              <a:rPr lang="pl-PL" baseline="0" dirty="0" smtClean="0"/>
              <a:t> przedstawia wymagania podczepione pod Dokument Specyfikacji Wymagań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Tutaj przedstawione</a:t>
            </a:r>
            <a:r>
              <a:rPr lang="pl-PL" baseline="0" dirty="0" smtClean="0"/>
              <a:t> jest wymaganie. Widac podłaczone juz przypadki testowe.</a:t>
            </a:r>
          </a:p>
          <a:p>
            <a:r>
              <a:rPr lang="pl-PL" baseline="0" dirty="0" smtClean="0"/>
              <a:t>Modyfikując wymaganie, widzimy, że podłaczone jakieś przypadki testowe, mozemy je tez edytowac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 smtClean="0"/>
          </a:p>
          <a:p>
            <a:r>
              <a:rPr lang="pl-PL" b="1" dirty="0" smtClean="0"/>
              <a:t>Powszechna Licencja Publiczna GNU</a:t>
            </a:r>
            <a:r>
              <a:rPr lang="pl-PL" dirty="0" smtClean="0"/>
              <a:t> (</a:t>
            </a:r>
            <a:r>
              <a:rPr lang="pl-PL" i="1" dirty="0" smtClean="0"/>
              <a:t>GNU General Public License</a:t>
            </a:r>
            <a:r>
              <a:rPr lang="pl-PL" dirty="0" smtClean="0"/>
              <a:t>) - jedna z licencji wolnego oprogramowania</a:t>
            </a:r>
          </a:p>
          <a:p>
            <a:endParaRPr lang="pl-PL" dirty="0" smtClean="0"/>
          </a:p>
          <a:p>
            <a:r>
              <a:rPr lang="pl-PL" dirty="0" smtClean="0"/>
              <a:t>Podstawowym standardem dla testowania oprogramowania jest </a:t>
            </a:r>
            <a:r>
              <a:rPr lang="pl-PL" b="1" i="1" dirty="0" smtClean="0"/>
              <a:t>IEEE 829-1998 </a:t>
            </a:r>
            <a:r>
              <a:rPr lang="pl-PL" i="1" dirty="0" smtClean="0"/>
              <a:t>(829 Standard for Software Test Documentation)</a:t>
            </a:r>
            <a:r>
              <a:rPr lang="pl-PL" dirty="0" smtClean="0"/>
              <a:t>.</a:t>
            </a:r>
          </a:p>
          <a:p>
            <a:endParaRPr lang="pl-PL" dirty="0" smtClean="0"/>
          </a:p>
          <a:p>
            <a:r>
              <a:rPr lang="pl-PL" dirty="0" smtClean="0"/>
              <a:t>Ponad</a:t>
            </a:r>
            <a:r>
              <a:rPr lang="en-US" dirty="0" smtClean="0"/>
              <a:t> 2500 </a:t>
            </a:r>
            <a:r>
              <a:rPr lang="pl-PL" dirty="0" smtClean="0"/>
              <a:t>zarejestrowanych ludzi</a:t>
            </a:r>
            <a:r>
              <a:rPr lang="en-US" dirty="0" smtClean="0"/>
              <a:t>, the Specialist Group In Software Testing (SIGIST) is the largest specialist group in the British Computer Society (BCS).</a:t>
            </a:r>
            <a:endParaRPr lang="pl-PL" dirty="0" smtClean="0"/>
          </a:p>
          <a:p>
            <a:endParaRPr lang="pl-PL" dirty="0" smtClean="0"/>
          </a:p>
          <a:p>
            <a:r>
              <a:rPr lang="pl-PL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Ulepszany tak by rozumiał potrzeby</a:t>
            </a:r>
            <a:r>
              <a:rPr lang="pl-PL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QA teams. </a:t>
            </a:r>
            <a:r>
              <a:rPr lang="pl-PL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Aktualna</a:t>
            </a:r>
            <a:r>
              <a:rPr lang="pl-PL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wersja to </a:t>
            </a:r>
            <a:r>
              <a:rPr lang="en-US" dirty="0" smtClean="0"/>
              <a:t>TestLink 1.8.</a:t>
            </a:r>
            <a:r>
              <a:rPr lang="pl-PL" dirty="0" smtClean="0"/>
              <a:t>4</a:t>
            </a:r>
            <a:r>
              <a:rPr lang="en-US" dirty="0" smtClean="0"/>
              <a:t> released </a:t>
            </a:r>
            <a:r>
              <a:rPr lang="pl-PL" dirty="0" smtClean="0"/>
              <a:t>(październik 2009)</a:t>
            </a:r>
            <a:endParaRPr lang="pl-PL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i="0" dirty="0" smtClean="0"/>
              <a:t>Jak juz wspomniałam</a:t>
            </a:r>
            <a:r>
              <a:rPr lang="pl-PL" i="0" baseline="0" dirty="0" smtClean="0"/>
              <a:t>, testlink ma mozliwość połączenia z jira. Ńa czym ona polega ...omówienie slajdu</a:t>
            </a:r>
          </a:p>
          <a:p>
            <a:r>
              <a:rPr lang="pl-PL" i="0" baseline="0" dirty="0" smtClean="0"/>
              <a:t>BTS – Bug tracking system</a:t>
            </a:r>
          </a:p>
          <a:p>
            <a:r>
              <a:rPr lang="pl-PL" i="0" baseline="0" dirty="0" smtClean="0"/>
              <a:t>Dołozyc dwa screeny z folderu prezentacja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i="0" dirty="0" smtClean="0"/>
              <a:t>Jak juz wspomniałam</a:t>
            </a:r>
            <a:r>
              <a:rPr lang="pl-PL" i="0" baseline="0" dirty="0" smtClean="0"/>
              <a:t>, testlink ma mozliwość połączenia z jira.</a:t>
            </a:r>
          </a:p>
          <a:p>
            <a:r>
              <a:rPr lang="pl-PL" i="0" baseline="0" dirty="0" smtClean="0"/>
              <a:t>BTS – Bug tracking system</a:t>
            </a:r>
          </a:p>
          <a:p>
            <a:r>
              <a:rPr lang="pl-PL" i="0" baseline="0" dirty="0" smtClean="0"/>
              <a:t>Dołozyc dwa screeny z folderu prezentacja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 smtClean="0"/>
              <a:t>Mail </a:t>
            </a:r>
            <a:r>
              <a:rPr lang="pl-PL" dirty="0" smtClean="0"/>
              <a:t>– opcja</a:t>
            </a:r>
            <a:r>
              <a:rPr lang="pl-PL" baseline="0" dirty="0" smtClean="0"/>
              <a:t> przy raportach</a:t>
            </a:r>
            <a:endParaRPr lang="pl-PL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sz="1200" b="1" dirty="0" smtClean="0"/>
              <a:t>Rezultaty</a:t>
            </a:r>
            <a:r>
              <a:rPr lang="pl-PL" sz="1200" b="1" baseline="0" dirty="0" smtClean="0"/>
              <a:t> moga być eksportowane </a:t>
            </a:r>
            <a:r>
              <a:rPr lang="pl-PL" sz="1200" baseline="0" dirty="0" smtClean="0"/>
              <a:t>– Word to wymagania, plany testów. Excel wyniki testów=raporty. HTML i tu i tu</a:t>
            </a:r>
            <a:endParaRPr lang="pl-PL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b="1" baseline="0" dirty="0" smtClean="0"/>
              <a:t>Wyszukiwanie przypadków testowych</a:t>
            </a:r>
            <a:r>
              <a:rPr lang="pl-PL" b="0" baseline="0" dirty="0" smtClean="0"/>
              <a:t> – po statusie przez raporty, reszta z Home page</a:t>
            </a:r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b="1" dirty="0" smtClean="0"/>
              <a:t>Raporty – </a:t>
            </a:r>
            <a:r>
              <a:rPr lang="pl-PL" b="0" dirty="0" smtClean="0"/>
              <a:t>postep</a:t>
            </a:r>
            <a:r>
              <a:rPr lang="pl-PL" b="0" baseline="0" dirty="0" smtClean="0"/>
              <a:t> prac: np. zablokowane, niewykonane. </a:t>
            </a:r>
            <a:endParaRPr lang="en-US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pl-PL" dirty="0" smtClean="0"/>
              <a:t>Po</a:t>
            </a:r>
            <a:r>
              <a:rPr lang="pl-PL" baseline="0" dirty="0" smtClean="0"/>
              <a:t> pierwszym zalogowaniu uzytkownik widzi: Strone Główna (Home), Zarządzanie użytkownikami i Dane personalne</a:t>
            </a:r>
          </a:p>
          <a:p>
            <a:pPr marL="228600" indent="-228600">
              <a:buAutoNum type="arabicPeriod"/>
            </a:pPr>
            <a:r>
              <a:rPr lang="pl-PL" baseline="0" dirty="0" smtClean="0"/>
              <a:t>Zaznaczone rzeczy to pierwsze dostepne, od których zaczynamy pracę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1. Ekran</a:t>
            </a:r>
            <a:r>
              <a:rPr lang="pl-PL" baseline="0" dirty="0" smtClean="0"/>
              <a:t> przedstawia dane zalogowanego użytkownika</a:t>
            </a:r>
          </a:p>
          <a:p>
            <a:r>
              <a:rPr lang="pl-PL" dirty="0" smtClean="0"/>
              <a:t>2. Mozna je edytować</a:t>
            </a:r>
          </a:p>
          <a:p>
            <a:r>
              <a:rPr lang="pl-PL" dirty="0" smtClean="0"/>
              <a:t>3. Zmienić hasło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Przykładowe wykorzystanie</a:t>
            </a:r>
            <a:r>
              <a:rPr lang="pl-PL" baseline="0" dirty="0" smtClean="0"/>
              <a:t> ról w testlinku: min. 3 zainteresowane osoby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Ten sam widok co na slajdzie 17</a:t>
            </a:r>
            <a:r>
              <a:rPr lang="pl-PL" baseline="0" dirty="0" smtClean="0"/>
              <a:t> + </a:t>
            </a:r>
            <a:r>
              <a:rPr lang="pl-PL" dirty="0" smtClean="0"/>
              <a:t>Poszczególne</a:t>
            </a:r>
            <a:r>
              <a:rPr lang="pl-PL" baseline="0" dirty="0" smtClean="0"/>
              <a:t> ekrany prezentowane na żywo</a:t>
            </a:r>
          </a:p>
          <a:p>
            <a:pPr marL="228600" indent="-228600">
              <a:buAutoNum type="arabicPeriod"/>
            </a:pPr>
            <a:r>
              <a:rPr lang="pl-PL" baseline="0" dirty="0" smtClean="0"/>
              <a:t>Do projektu tworzymy, zestawy testów  a do nich skolei podłaczamy przypadki testowe. Po lewej stronie wygodne drzewko z podgladem na wszystkie test suites i test cases</a:t>
            </a:r>
          </a:p>
          <a:p>
            <a:pPr marL="228600" indent="-228600">
              <a:buAutoNum type="arabicPeriod"/>
            </a:pPr>
            <a:r>
              <a:rPr lang="pl-PL" baseline="0" dirty="0" smtClean="0"/>
              <a:t>Wymagania są widoczne tylko dla projektów, gdzie włączono tę funkcjonalność. Na koncu kilka słow na ten temat</a:t>
            </a:r>
          </a:p>
          <a:p>
            <a:pPr marL="228600" indent="-228600">
              <a:buAutoNum type="arabicPeriod"/>
            </a:pPr>
            <a:r>
              <a:rPr lang="pl-PL" baseline="0" dirty="0" smtClean="0"/>
              <a:t>Słowa kluczowe – przydatne przy wyszukiwaniu przypadków testowych. Import/export, np. pli excelowy jedna kolumna to slowo, druga to opis (bez nagłówków). Słowa przypisujemy od strony stroch głownej badź przy tworzeniu przypadkowego testowego</a:t>
            </a:r>
          </a:p>
          <a:p>
            <a:pPr marL="228600" indent="-228600">
              <a:buAutoNum type="arabicPeriod"/>
            </a:pPr>
            <a:r>
              <a:rPr lang="pl-PL" baseline="0" dirty="0" smtClean="0"/>
              <a:t>Zarządzanie projektami – od tego własciwie zaczynamy: tworzymy projekt, okreslamy czy wymaganiami czy bez</a:t>
            </a:r>
          </a:p>
          <a:p>
            <a:pPr marL="228600" indent="-228600">
              <a:buAutoNum type="arabicPeriod"/>
            </a:pPr>
            <a:r>
              <a:rPr lang="pl-PL" baseline="0" dirty="0" smtClean="0"/>
              <a:t>Zarządzanie użytkownikami – to jest to samo co w poziomym User Administations</a:t>
            </a:r>
          </a:p>
          <a:p>
            <a:pPr marL="228600" indent="-228600">
              <a:buAutoNum type="arabicPeriod"/>
            </a:pPr>
            <a:r>
              <a:rPr lang="pl-PL" baseline="0" dirty="0" smtClean="0"/>
              <a:t>Custom fields – nasz dodatek, np. dodajemy pole okreslajace czy test case jest trudny czy nie. Okreslamy tutaj postac np. checkbox i miejsce wysweitlenia (specyfikacja testów czy wykonanie testów)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EABF-62E8-4ACE-932E-9B0024DEEAF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B0CD9-9932-4806-8607-D3AE27E90C72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72D09-6747-4285-BE1D-E1FE22FAB99C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E9CB-E4E7-4822-9079-1C2972283FA5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86628-2026-4451-B080-876E79AE4C24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C012-1C76-4025-A233-C8B33F1ACD10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589D-A519-4643-AB86-3583937C3287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14DB-0210-4DBE-8505-933F85B87F08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7984A-F435-4A21-91F9-27A46A5CFA97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9BD33-C755-46E4-B96E-90A99A0F855B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06DD-C8C1-4E2B-9AA5-434356D9EF71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B554E-2104-40A3-9772-95ECC7809B16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DF432-B8FB-4A44-85BE-D782160B5F37}" type="datetime1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6AA56-0A61-4F54-A297-B70E10B2AA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130425"/>
            <a:ext cx="6743720" cy="2012955"/>
          </a:xfrm>
        </p:spPr>
        <p:txBody>
          <a:bodyPr>
            <a:normAutofit/>
          </a:bodyPr>
          <a:lstStyle/>
          <a:p>
            <a:r>
              <a:rPr lang="pl-PL" sz="3600" dirty="0" err="1" smtClean="0">
                <a:cs typeface="Tahoma" pitchFamily="34" charset="0"/>
              </a:rPr>
              <a:t>Testlink</a:t>
            </a:r>
            <a:r>
              <a:rPr lang="pl-PL" sz="3600" dirty="0" smtClean="0">
                <a:cs typeface="Tahoma" pitchFamily="34" charset="0"/>
              </a:rPr>
              <a:t> - narzędzie </a:t>
            </a:r>
            <a:r>
              <a:rPr lang="pl-PL" sz="3600" dirty="0">
                <a:cs typeface="Tahoma" pitchFamily="34" charset="0"/>
              </a:rPr>
              <a:t>do zarządzania </a:t>
            </a:r>
            <a:r>
              <a:rPr lang="pl-PL" sz="3600" dirty="0" smtClean="0">
                <a:cs typeface="Tahoma" pitchFamily="34" charset="0"/>
              </a:rPr>
              <a:t>testami.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71964" y="5715016"/>
            <a:ext cx="4772036" cy="1000132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  <a:cs typeface="Tahoma" pitchFamily="34" charset="0"/>
              </a:rPr>
              <a:t>Agnieszka Skokowska</a:t>
            </a:r>
          </a:p>
          <a:p>
            <a:r>
              <a:rPr lang="pl-PL" sz="1600" b="1" dirty="0" smtClean="0">
                <a:solidFill>
                  <a:schemeClr val="tx1"/>
                </a:solidFill>
                <a:cs typeface="Tahoma" pitchFamily="34" charset="0"/>
              </a:rPr>
              <a:t>Senior QA Analyst</a:t>
            </a:r>
            <a:endParaRPr lang="en-US" sz="1600" b="1" dirty="0" smtClean="0">
              <a:solidFill>
                <a:schemeClr val="tx1"/>
              </a:solidFill>
              <a:cs typeface="Tahoma" pitchFamily="34" charset="0"/>
            </a:endParaRPr>
          </a:p>
          <a:p>
            <a:r>
              <a:rPr lang="en-US" sz="1200" dirty="0" smtClean="0">
                <a:solidFill>
                  <a:schemeClr val="tx1"/>
                </a:solidFill>
                <a:cs typeface="Tahoma" pitchFamily="34" charset="0"/>
              </a:rPr>
              <a:t>IMPAQ  </a:t>
            </a:r>
            <a:r>
              <a:rPr lang="pl-PL" sz="1200" dirty="0" smtClean="0">
                <a:solidFill>
                  <a:schemeClr val="tx1"/>
                </a:solidFill>
                <a:cs typeface="Tahoma" pitchFamily="34" charset="0"/>
              </a:rPr>
              <a:t>01</a:t>
            </a:r>
            <a:r>
              <a:rPr lang="en-US" sz="1200" dirty="0" smtClean="0">
                <a:solidFill>
                  <a:schemeClr val="tx1"/>
                </a:solidFill>
                <a:cs typeface="Tahoma" pitchFamily="34" charset="0"/>
              </a:rPr>
              <a:t>.0</a:t>
            </a:r>
            <a:r>
              <a:rPr lang="pl-PL" sz="1200" dirty="0" smtClean="0">
                <a:solidFill>
                  <a:schemeClr val="tx1"/>
                </a:solidFill>
                <a:cs typeface="Tahoma" pitchFamily="34" charset="0"/>
              </a:rPr>
              <a:t>9</a:t>
            </a:r>
            <a:r>
              <a:rPr lang="en-US" sz="1200" dirty="0" smtClean="0">
                <a:solidFill>
                  <a:schemeClr val="tx1"/>
                </a:solidFill>
                <a:cs typeface="Tahoma" pitchFamily="34" charset="0"/>
              </a:rPr>
              <a:t>.2009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714356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714356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95351" y="1500174"/>
            <a:ext cx="876301" cy="657226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Strona Główna</a:t>
            </a:r>
            <a:endParaRPr lang="en-US" sz="3600" dirty="0">
              <a:solidFill>
                <a:srgbClr val="D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sz="2100" dirty="0" smtClean="0"/>
              <a:t>Specyfikacja testów (Test specification)</a:t>
            </a:r>
          </a:p>
          <a:p>
            <a:pPr marL="1257300" lvl="2" indent="-457200"/>
            <a:r>
              <a:rPr lang="pl-PL" sz="1500" dirty="0" smtClean="0"/>
              <a:t>Edytuj Przypadki Testowe (Specyfikacja tab, lista=drzewko test casów)</a:t>
            </a:r>
          </a:p>
          <a:p>
            <a:pPr marL="1257300" lvl="2" indent="-457200"/>
            <a:r>
              <a:rPr lang="pl-PL" sz="1500" dirty="0" smtClean="0"/>
              <a:t>Przeszukuj Przypadki Testowe (9 kryteriów)</a:t>
            </a:r>
          </a:p>
          <a:p>
            <a:pPr marL="1257300" lvl="2" indent="-457200"/>
            <a:r>
              <a:rPr lang="pl-PL" sz="1500" dirty="0" smtClean="0"/>
              <a:t>Drukuj Przypadki Testowe (HTML, MS Word, spis treści-case podlinkowane)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100" dirty="0" smtClean="0"/>
              <a:t>Wymagania (Requirements) </a:t>
            </a:r>
            <a:endParaRPr lang="pl-PL" sz="2100" dirty="0" smtClean="0">
              <a:solidFill>
                <a:srgbClr val="FFFF00"/>
              </a:solidFill>
            </a:endParaRPr>
          </a:p>
          <a:p>
            <a:pPr marL="1257300" lvl="2" indent="-457200"/>
            <a:r>
              <a:rPr lang="pl-PL" sz="1600" dirty="0" smtClean="0"/>
              <a:t>Dokument Specyfikacji Wymagań </a:t>
            </a:r>
          </a:p>
          <a:p>
            <a:pPr marL="1257300" lvl="2" indent="-457200"/>
            <a:r>
              <a:rPr lang="pl-PL" sz="1600" dirty="0" smtClean="0"/>
              <a:t>Przypisz Wymagania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100" dirty="0" smtClean="0"/>
              <a:t>Słowa kluczowe (Keywords)</a:t>
            </a:r>
          </a:p>
          <a:p>
            <a:pPr marL="1257300" lvl="2" indent="-457200"/>
            <a:r>
              <a:rPr lang="pl-PL" sz="1600" dirty="0" smtClean="0"/>
              <a:t>Zarządzanie Słowami Kluczowymi (Import, Export)</a:t>
            </a:r>
          </a:p>
          <a:p>
            <a:pPr marL="1257300" lvl="2" indent="-457200"/>
            <a:r>
              <a:rPr lang="pl-PL" sz="1600" dirty="0" smtClean="0"/>
              <a:t>Przypisz Słowa Kluczowe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100" dirty="0" smtClean="0"/>
              <a:t>Zarządzanie projektami testów </a:t>
            </a:r>
            <a:r>
              <a:rPr lang="pl-PL" sz="1900" dirty="0" smtClean="0"/>
              <a:t>– </a:t>
            </a:r>
            <a:r>
              <a:rPr lang="pl-PL" sz="1900" dirty="0" smtClean="0">
                <a:solidFill>
                  <a:srgbClr val="FF0000"/>
                </a:solidFill>
              </a:rPr>
              <a:t>pierwszy krok, pojawia sią tab Specyfikacja</a:t>
            </a:r>
          </a:p>
          <a:p>
            <a:pPr marL="1257300" lvl="2" indent="-457200"/>
            <a:r>
              <a:rPr lang="pl-PL" sz="1600" dirty="0" smtClean="0"/>
              <a:t>Utwórz nowy Projekt Testów </a:t>
            </a:r>
          </a:p>
          <a:p>
            <a:pPr marL="1257300" lvl="2" indent="-457200"/>
            <a:r>
              <a:rPr lang="pl-PL" sz="1600" dirty="0" smtClean="0"/>
              <a:t>Edytuj / Usuń Projekt Testów </a:t>
            </a:r>
          </a:p>
          <a:p>
            <a:pPr marL="1257300" lvl="2" indent="-457200"/>
            <a:r>
              <a:rPr lang="pl-PL" sz="1600" dirty="0" smtClean="0"/>
              <a:t>Przypisz role użytkowników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100" dirty="0" smtClean="0"/>
              <a:t>Zarządzanie użytkownikami</a:t>
            </a:r>
          </a:p>
          <a:p>
            <a:pPr marL="1257300" lvl="2" indent="-457200"/>
            <a:r>
              <a:rPr lang="pl-PL" sz="1600" dirty="0" smtClean="0"/>
              <a:t>Zarządzanie użytkownikami</a:t>
            </a:r>
          </a:p>
          <a:p>
            <a:pPr marL="1257300" lvl="2" indent="-457200"/>
            <a:r>
              <a:rPr lang="pl-PL" sz="1600" dirty="0" smtClean="0"/>
              <a:t>Zarządzanie rolami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100" dirty="0" smtClean="0"/>
              <a:t>Własne słowa (</a:t>
            </a:r>
            <a:r>
              <a:rPr lang="en-US" sz="2100" dirty="0" smtClean="0"/>
              <a:t>Custom fields</a:t>
            </a:r>
            <a:r>
              <a:rPr lang="pl-PL" sz="2100" dirty="0" smtClean="0"/>
              <a:t>)</a:t>
            </a:r>
          </a:p>
          <a:p>
            <a:pPr marL="1257300" lvl="2" indent="-457200"/>
            <a:r>
              <a:rPr lang="pl-PL" sz="1600" dirty="0" smtClean="0"/>
              <a:t>Zarządzanie własnymi polami </a:t>
            </a:r>
          </a:p>
          <a:p>
            <a:pPr marL="1257300" lvl="2" indent="-457200"/>
            <a:r>
              <a:rPr lang="pl-PL" sz="1600" dirty="0" smtClean="0"/>
              <a:t>Przypisz własne pola</a:t>
            </a:r>
            <a:endParaRPr lang="en-US" sz="1600" dirty="0" smtClean="0"/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Specyfikacja</a:t>
            </a:r>
            <a:endParaRPr lang="en-US" sz="3600" dirty="0">
              <a:solidFill>
                <a:srgbClr val="D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000108"/>
            <a:ext cx="8929718" cy="552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Specyfikacja c.d.</a:t>
            </a:r>
            <a:endParaRPr lang="en-US" sz="3600" dirty="0">
              <a:solidFill>
                <a:srgbClr val="D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dirty="0" smtClean="0"/>
              <a:t>Testowany projekt</a:t>
            </a:r>
          </a:p>
          <a:p>
            <a:pPr marL="1257300" lvl="2" indent="-457200"/>
            <a:r>
              <a:rPr lang="pl-PL" sz="1500" dirty="0" smtClean="0"/>
              <a:t>Nowy zestaw testów</a:t>
            </a:r>
          </a:p>
          <a:p>
            <a:pPr marL="1257300" lvl="2" indent="-457200"/>
            <a:r>
              <a:rPr lang="pl-PL" sz="1500" dirty="0" smtClean="0"/>
              <a:t>Zmień kolejność podrzędnych</a:t>
            </a:r>
          </a:p>
          <a:p>
            <a:pPr marL="1257300" lvl="2" indent="-457200"/>
            <a:r>
              <a:rPr lang="pl-PL" sz="1500" dirty="0" smtClean="0"/>
              <a:t>Importuj zestawy testów</a:t>
            </a:r>
          </a:p>
          <a:p>
            <a:pPr marL="1257300" lvl="2" indent="-457200"/>
            <a:r>
              <a:rPr lang="pl-PL" sz="1500" dirty="0" smtClean="0"/>
              <a:t>Wyeksportuj wszystkie Zestawy testów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Zestaw testów</a:t>
            </a:r>
          </a:p>
          <a:p>
            <a:pPr marL="1257300" lvl="2" indent="-457200"/>
            <a:r>
              <a:rPr lang="pl-PL" sz="1500" dirty="0" smtClean="0"/>
              <a:t>Edytuj, Usuń, Przenieś/Kopiuj</a:t>
            </a:r>
          </a:p>
          <a:p>
            <a:pPr marL="1257300" lvl="2" indent="-457200"/>
            <a:r>
              <a:rPr lang="pl-PL" sz="1500" dirty="0" smtClean="0"/>
              <a:t>Zmień kolejność podrzędnych</a:t>
            </a:r>
          </a:p>
          <a:p>
            <a:pPr marL="1257300" lvl="2" indent="-457200"/>
            <a:r>
              <a:rPr lang="pl-PL" sz="1500" dirty="0" smtClean="0"/>
              <a:t>Eksportuj zestawy testów</a:t>
            </a:r>
          </a:p>
          <a:p>
            <a:pPr marL="1257300" lvl="2" indent="-457200"/>
            <a:r>
              <a:rPr lang="pl-PL" sz="1500" dirty="0" smtClean="0"/>
              <a:t>Nowy zestaw testów</a:t>
            </a:r>
          </a:p>
          <a:p>
            <a:pPr marL="1257300" lvl="2" indent="-457200"/>
            <a:r>
              <a:rPr lang="pl-PL" sz="1500" dirty="0" smtClean="0"/>
              <a:t>Importuj zestawy testów</a:t>
            </a:r>
          </a:p>
          <a:p>
            <a:pPr marL="1257300" lvl="2" indent="-457200"/>
            <a:r>
              <a:rPr lang="pl-PL" sz="1500" dirty="0" smtClean="0"/>
              <a:t>Utwórz przypadki testowe</a:t>
            </a:r>
          </a:p>
          <a:p>
            <a:pPr marL="1257300" lvl="2" indent="-457200"/>
            <a:r>
              <a:rPr lang="pl-PL" sz="1500" dirty="0" smtClean="0"/>
              <a:t>Importuj przypadki testowe</a:t>
            </a:r>
          </a:p>
          <a:p>
            <a:pPr marL="1257300" lvl="2" indent="-457200"/>
            <a:r>
              <a:rPr lang="pl-PL" sz="1500" dirty="0" smtClean="0"/>
              <a:t>Eksportuj przypadki testowe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Przypadek testowy</a:t>
            </a:r>
          </a:p>
          <a:p>
            <a:pPr marL="1257300" lvl="2" indent="-457200"/>
            <a:r>
              <a:rPr lang="pl-PL" sz="1500" dirty="0" smtClean="0"/>
              <a:t>Edytuj, Usuń, Przenieś/Kopiuj</a:t>
            </a:r>
          </a:p>
          <a:p>
            <a:pPr marL="1257300" lvl="2" indent="-457200"/>
            <a:r>
              <a:rPr lang="pl-PL" sz="1500" dirty="0" smtClean="0"/>
              <a:t>Deaktywuj/Aktywuj tą wersję, utwórz nowa wersje (niekatywnego przypadku nie mozna dołaczyc do Planu testów)</a:t>
            </a:r>
          </a:p>
          <a:p>
            <a:pPr marL="1257300" lvl="2" indent="-457200"/>
            <a:endParaRPr lang="pl-PL" sz="1500" dirty="0" smtClean="0"/>
          </a:p>
          <a:p>
            <a:pPr marL="457200" indent="-457200">
              <a:buNone/>
            </a:pPr>
            <a:r>
              <a:rPr lang="pl-PL" sz="1600" dirty="0" smtClean="0"/>
              <a:t>Do wszystkich powyższych punktów można dołączać załaczniki np. mock-up</a:t>
            </a:r>
            <a:endParaRPr lang="pl-PL" dirty="0" smtClean="0"/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Zarządzanie planami testów</a:t>
            </a:r>
            <a:endParaRPr lang="en-US" sz="3600" dirty="0">
              <a:solidFill>
                <a:srgbClr val="D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071546"/>
            <a:ext cx="7876771" cy="512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Zarządzanie planami testów</a:t>
            </a:r>
            <a:endParaRPr lang="en-US" sz="3600" dirty="0">
              <a:solidFill>
                <a:srgbClr val="D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Wykonywanie Testów</a:t>
            </a:r>
            <a:endParaRPr lang="pl-PL" dirty="0" smtClean="0"/>
          </a:p>
          <a:p>
            <a:pPr marL="1257300" lvl="2" indent="-457200"/>
            <a:r>
              <a:rPr lang="pl-PL" dirty="0" smtClean="0"/>
              <a:t>Wykonaj testy </a:t>
            </a:r>
          </a:p>
          <a:p>
            <a:pPr marL="1257300" lvl="2" indent="-457200"/>
            <a:r>
              <a:rPr lang="pl-PL" dirty="0" smtClean="0"/>
              <a:t>Drukuj Plan Testów </a:t>
            </a:r>
          </a:p>
          <a:p>
            <a:pPr marL="1257300" lvl="2" indent="-457200"/>
            <a:r>
              <a:rPr lang="pl-PL" dirty="0" smtClean="0"/>
              <a:t>Raporty i Metryki Testów </a:t>
            </a:r>
          </a:p>
          <a:p>
            <a:pPr marL="1257300" lvl="2" indent="-457200"/>
            <a:r>
              <a:rPr lang="pl-PL" dirty="0" smtClean="0"/>
              <a:t>Pulpit z metrykami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Zawartość Planu Testów</a:t>
            </a:r>
            <a:endParaRPr lang="pl-PL" dirty="0" smtClean="0"/>
          </a:p>
          <a:p>
            <a:pPr marL="1257300" lvl="2" indent="-457200"/>
            <a:r>
              <a:rPr lang="pl-PL" dirty="0" smtClean="0"/>
              <a:t>Dodaj Test </a:t>
            </a:r>
          </a:p>
          <a:p>
            <a:pPr marL="1257300" lvl="2" indent="-457200"/>
            <a:r>
              <a:rPr lang="pl-PL" dirty="0" smtClean="0"/>
              <a:t>Usuń Testy </a:t>
            </a:r>
          </a:p>
          <a:p>
            <a:pPr marL="1257300" lvl="2" indent="-457200"/>
            <a:r>
              <a:rPr lang="pl-PL" dirty="0" smtClean="0"/>
              <a:t>Pokaż najnowsze wersje Testów </a:t>
            </a:r>
          </a:p>
          <a:p>
            <a:pPr marL="1257300" lvl="2" indent="-457200"/>
            <a:r>
              <a:rPr lang="pl-PL" dirty="0" smtClean="0"/>
              <a:t>Przydziel Wykonywanie Testów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Zarządzanie Planami Testów</a:t>
            </a:r>
            <a:endParaRPr lang="pl-PL" dirty="0" smtClean="0"/>
          </a:p>
          <a:p>
            <a:pPr marL="1257300" lvl="2" indent="-457200"/>
            <a:r>
              <a:rPr lang="pl-PL" dirty="0" smtClean="0"/>
              <a:t>Zarządzanie Planami Testów </a:t>
            </a:r>
          </a:p>
          <a:p>
            <a:pPr marL="1257300" lvl="2" indent="-457200"/>
            <a:r>
              <a:rPr lang="pl-PL" dirty="0" smtClean="0"/>
              <a:t>Przypisz role użytkowników </a:t>
            </a:r>
          </a:p>
          <a:p>
            <a:pPr marL="1257300" lvl="2" indent="-457200"/>
            <a:r>
              <a:rPr lang="pl-PL" dirty="0" smtClean="0"/>
              <a:t>Zarządzanie kompilacjami </a:t>
            </a:r>
          </a:p>
          <a:p>
            <a:pPr marL="1257300" lvl="2" indent="-457200"/>
            <a:r>
              <a:rPr lang="pl-PL" dirty="0" smtClean="0"/>
              <a:t>Zarządzanie Kamieniami Milowymi 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Zarządzanie planami testów</a:t>
            </a:r>
            <a:endParaRPr lang="en-US" sz="3600" dirty="0">
              <a:solidFill>
                <a:srgbClr val="D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l-PL" sz="3600" dirty="0" smtClean="0"/>
              <a:t>Raporty i metryki testów</a:t>
            </a:r>
          </a:p>
          <a:p>
            <a:pPr>
              <a:buNone/>
            </a:pPr>
            <a:endParaRPr lang="pl-PL" sz="3600" dirty="0" smtClean="0"/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Ogólne Metryki dla Planu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Ogólny Status Kompilacji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Metryki zapytań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Nieudane testy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Zablokowane testy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Nieuruchomione Testy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Raport Testów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Wykresy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Wykresy, raporty (przykłady)</a:t>
            </a:r>
            <a:endParaRPr lang="en-US" sz="3600" dirty="0">
              <a:solidFill>
                <a:srgbClr val="D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071546"/>
            <a:ext cx="82867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071678"/>
            <a:ext cx="300039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2071678"/>
            <a:ext cx="5786446" cy="212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Content Placeholder 12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4286256"/>
            <a:ext cx="822960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Wymagania (</a:t>
            </a:r>
            <a:r>
              <a:rPr lang="en-US" sz="3600" dirty="0" smtClean="0">
                <a:solidFill>
                  <a:srgbClr val="D00000"/>
                </a:solidFill>
              </a:rPr>
              <a:t>Requirements</a:t>
            </a:r>
            <a:r>
              <a:rPr lang="pl-PL" sz="3600" dirty="0" smtClean="0">
                <a:solidFill>
                  <a:srgbClr val="D00000"/>
                </a:solidFill>
              </a:rPr>
              <a:t>)</a:t>
            </a:r>
            <a:endParaRPr lang="en-US" sz="3600" dirty="0">
              <a:solidFill>
                <a:srgbClr val="D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103" y="1000108"/>
            <a:ext cx="8596301" cy="552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Wymagania c.d.</a:t>
            </a:r>
            <a:endParaRPr lang="en-US" sz="3600" dirty="0">
              <a:solidFill>
                <a:srgbClr val="D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dirty="0" smtClean="0"/>
              <a:t>Dokument Specyfikacji Wymagań </a:t>
            </a:r>
          </a:p>
          <a:p>
            <a:pPr marL="857250" lvl="1" indent="-457200">
              <a:buFont typeface="+mj-lt"/>
              <a:buAutoNum type="alphaUcPeriod"/>
            </a:pPr>
            <a:r>
              <a:rPr lang="pl-PL" dirty="0" smtClean="0"/>
              <a:t>Utwórz (</a:t>
            </a:r>
            <a:r>
              <a:rPr lang="pl-PL" dirty="0" smtClean="0">
                <a:solidFill>
                  <a:srgbClr val="FF0000"/>
                </a:solidFill>
              </a:rPr>
              <a:t>pierwszy krok</a:t>
            </a:r>
            <a:r>
              <a:rPr lang="pl-PL" dirty="0" smtClean="0"/>
              <a:t>)</a:t>
            </a:r>
          </a:p>
          <a:p>
            <a:pPr marL="1257300" lvl="2" indent="-457200"/>
            <a:r>
              <a:rPr lang="pl-PL" dirty="0" smtClean="0"/>
              <a:t>Edytuj</a:t>
            </a:r>
          </a:p>
          <a:p>
            <a:pPr marL="1257300" lvl="2" indent="-457200"/>
            <a:r>
              <a:rPr lang="pl-PL" dirty="0" smtClean="0"/>
              <a:t>Usuń</a:t>
            </a:r>
          </a:p>
          <a:p>
            <a:pPr marL="1257300" lvl="2" indent="-457200"/>
            <a:r>
              <a:rPr lang="pl-PL" dirty="0" smtClean="0"/>
              <a:t>Drukuj</a:t>
            </a:r>
          </a:p>
          <a:p>
            <a:pPr marL="1257300" lvl="2" indent="-457200"/>
            <a:r>
              <a:rPr lang="pl-PL" dirty="0" smtClean="0"/>
              <a:t>Analizuj</a:t>
            </a:r>
          </a:p>
          <a:p>
            <a:pPr marL="1257300" lvl="2" indent="-457200"/>
            <a:r>
              <a:rPr lang="pl-PL" dirty="0" smtClean="0"/>
              <a:t>Lista wszystkich dokumentów</a:t>
            </a:r>
          </a:p>
          <a:p>
            <a:pPr marL="1257300" lvl="2" indent="-457200"/>
            <a:r>
              <a:rPr lang="pl-PL" dirty="0" smtClean="0"/>
              <a:t>Utwórz nowe wymaganie </a:t>
            </a:r>
          </a:p>
          <a:p>
            <a:pPr marL="1257300" lvl="2" indent="-457200"/>
            <a:r>
              <a:rPr lang="pl-PL" dirty="0" smtClean="0"/>
              <a:t>Importuj/Eksportuj</a:t>
            </a:r>
          </a:p>
          <a:p>
            <a:pPr marL="1257300" lvl="2" indent="-457200"/>
            <a:r>
              <a:rPr lang="pl-PL" dirty="0" smtClean="0"/>
              <a:t>Zaznacz/Odznacz</a:t>
            </a:r>
          </a:p>
          <a:p>
            <a:pPr marL="1257300" lvl="2" indent="-457200"/>
            <a:r>
              <a:rPr lang="pl-PL" dirty="0" smtClean="0"/>
              <a:t>Utwórz przypadek testowy</a:t>
            </a:r>
          </a:p>
          <a:p>
            <a:pPr marL="1257300" lvl="2" indent="-457200"/>
            <a:r>
              <a:rPr lang="pl-PL" dirty="0" smtClean="0"/>
              <a:t>Usuń wymagania</a:t>
            </a:r>
          </a:p>
          <a:p>
            <a:pPr marL="1257300" lvl="2" indent="-457200"/>
            <a:r>
              <a:rPr lang="pl-PL" dirty="0" smtClean="0"/>
              <a:t>Zmień kolejność wymgań</a:t>
            </a:r>
          </a:p>
          <a:p>
            <a:pPr marL="857250" lvl="1" indent="-457200">
              <a:buFont typeface="+mj-lt"/>
              <a:buAutoNum type="alphaUcPeriod"/>
            </a:pPr>
            <a:r>
              <a:rPr lang="pl-PL" dirty="0" smtClean="0"/>
              <a:t>Przypisz Przypadek testowy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Przypisz Wymagania 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Wymagania c.d.</a:t>
            </a:r>
            <a:endParaRPr lang="en-US" sz="3600" dirty="0">
              <a:solidFill>
                <a:srgbClr val="D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1071546"/>
            <a:ext cx="8479567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Testlink</a:t>
            </a:r>
            <a:endParaRPr lang="en-US" sz="3600" dirty="0">
              <a:solidFill>
                <a:srgbClr val="D4201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sz="2600" dirty="0" smtClean="0"/>
              <a:t>Open sourcowe narzędzie , licencja  </a:t>
            </a:r>
            <a:r>
              <a:rPr lang="pl-PL" sz="2600" i="1" dirty="0" smtClean="0"/>
              <a:t>GNU GPL</a:t>
            </a:r>
          </a:p>
          <a:p>
            <a:r>
              <a:rPr lang="pl-PL" sz="2600" dirty="0" smtClean="0"/>
              <a:t>Aplikacja WWW, działa pod Internet Explorerem i Firefoxem</a:t>
            </a:r>
          </a:p>
          <a:p>
            <a:r>
              <a:rPr lang="pl-PL" sz="2600" dirty="0" smtClean="0"/>
              <a:t>Napisany w PHP, z bazą </a:t>
            </a:r>
            <a:r>
              <a:rPr lang="en-US" sz="2600" dirty="0" smtClean="0"/>
              <a:t>MySQL, Postgres or MS-SQL</a:t>
            </a:r>
            <a:endParaRPr lang="pl-PL" sz="2600" dirty="0" smtClean="0"/>
          </a:p>
          <a:p>
            <a:r>
              <a:rPr lang="pl-PL" sz="2600" dirty="0" smtClean="0"/>
              <a:t>Zgodność ze standardami procesu testowania normy IEEE 829 czy BCS SIGIST</a:t>
            </a:r>
          </a:p>
          <a:p>
            <a:r>
              <a:rPr lang="pl-PL" sz="2600" dirty="0" smtClean="0"/>
              <a:t>Utrzymywany przez wspólnote testerów (Open community of testers), przez co utrzymana jest wysoka pozycja jako narzędzia QA Management</a:t>
            </a:r>
          </a:p>
          <a:p>
            <a:r>
              <a:rPr lang="pl-PL" sz="2600" dirty="0" smtClean="0"/>
              <a:t>Możliwa integracja z narzędziem do raportowania/śledzenia błedów: Mantis, </a:t>
            </a:r>
            <a:r>
              <a:rPr lang="pl-PL" sz="2600" b="1" dirty="0" smtClean="0"/>
              <a:t>Jira</a:t>
            </a:r>
            <a:r>
              <a:rPr lang="pl-PL" sz="2600" dirty="0" smtClean="0"/>
              <a:t>, </a:t>
            </a:r>
            <a:r>
              <a:rPr lang="pl-PL" sz="2600" dirty="0" err="1" smtClean="0"/>
              <a:t>Bugzilla</a:t>
            </a:r>
            <a:r>
              <a:rPr lang="pl-PL" sz="2600" dirty="0" smtClean="0"/>
              <a:t>  i in.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5687759"/>
            <a:ext cx="1783224" cy="117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Wymagania c.d.</a:t>
            </a:r>
            <a:endParaRPr lang="en-US" sz="3600" dirty="0">
              <a:solidFill>
                <a:srgbClr val="D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214422"/>
            <a:ext cx="8738426" cy="540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Testlink - Podstawowe flow</a:t>
            </a:r>
            <a:endParaRPr lang="en-US" sz="3600" dirty="0">
              <a:solidFill>
                <a:srgbClr val="D4201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/>
              <a:t>Utworzyć projekt testowy (Test Project)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W projekcie utworzyć zestawy testów (Test Suite) i/lub dokumenty ze specyfikacją (Requirement specification document)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Utworzyć przypadki testowe (test case) w zestawach testów lub wygenerować je z wymagań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Utworzyć plan testów (Test Plan), do którego zostaną dodane wybrane przypadki testowe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Utworzyć build (kompilacja) wewnątrz planu testów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Przypisać wykonanie testów do testerów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Wykonać przypisane testy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Obejrzeć wyniki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C00000"/>
                </a:solidFill>
              </a:rPr>
              <a:t>Integracja z Jira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00034" y="1000109"/>
            <a:ext cx="8229600" cy="178595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1800" dirty="0" smtClean="0"/>
              <a:t>Użytkownik znajduje błąd w testowanej aplikacji – test case zostaje zakwalifikowany jako Nieudany (failed)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1800" dirty="0" smtClean="0"/>
              <a:t>Na ekranie z wynikami (Execute) określamy wynik (Nieudany) i dodatkowo znajdziemy tam ikonę systemy BTS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1800" dirty="0" smtClean="0"/>
              <a:t>Kliknięcie w link otworzy nam stronę Jiry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2500306"/>
            <a:ext cx="6744421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Integracja z Jira</a:t>
            </a:r>
            <a:endParaRPr lang="en-US" sz="3600" dirty="0">
              <a:solidFill>
                <a:srgbClr val="D4201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00034" y="1000109"/>
            <a:ext cx="8229600" cy="135732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2000" dirty="0" smtClean="0"/>
              <a:t>Po zaraportowaniu błędu w jirze, numer zgłoszenia  przepisujemy do text boxa Jire Bug id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000" dirty="0" smtClean="0"/>
              <a:t>Testlink przechowuje informację o błędzie (numer, tytuł, status) i udostępnia link do niego.</a:t>
            </a: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285992"/>
            <a:ext cx="8045874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00000"/>
                </a:solidFill>
              </a:rPr>
              <a:t>Źródła</a:t>
            </a:r>
            <a:endParaRPr lang="en-US" sz="3600" dirty="0">
              <a:solidFill>
                <a:srgbClr val="D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l-PL" sz="2400" dirty="0" smtClean="0"/>
              <a:t>http://www.testerzy.pl</a:t>
            </a:r>
            <a:endParaRPr lang="en-US" sz="2400" dirty="0" smtClean="0"/>
          </a:p>
          <a:p>
            <a:pPr lvl="0"/>
            <a:r>
              <a:rPr lang="pl-PL" sz="2400" dirty="0" smtClean="0"/>
              <a:t>http://www.teamst.org/</a:t>
            </a:r>
            <a:endParaRPr lang="en-US" sz="2400" dirty="0" smtClean="0"/>
          </a:p>
          <a:p>
            <a:pPr lvl="0"/>
            <a:r>
              <a:rPr lang="pl-PL" sz="2400" dirty="0" smtClean="0"/>
              <a:t>http://www.mozilla.org/projects/testopia/</a:t>
            </a:r>
            <a:endParaRPr lang="en-US" sz="2400" dirty="0" smtClean="0"/>
          </a:p>
          <a:p>
            <a:pPr lvl="0"/>
            <a:r>
              <a:rPr lang="pl-PL" sz="2400" dirty="0" smtClean="0"/>
              <a:t>http://welcome.hp.com/country/pl/pl/welcome.html</a:t>
            </a:r>
            <a:endParaRPr lang="en-US" sz="2400" dirty="0" smtClean="0"/>
          </a:p>
          <a:p>
            <a:pPr lvl="0"/>
            <a:r>
              <a:rPr lang="pl-PL" sz="2400" dirty="0" smtClean="0"/>
              <a:t>http://www.ibm.com/pl/pl/</a:t>
            </a:r>
            <a:endParaRPr lang="en-US" sz="2400" dirty="0" smtClean="0"/>
          </a:p>
          <a:p>
            <a:pPr lvl="0"/>
            <a:r>
              <a:rPr lang="pl-PL" sz="2400" dirty="0" smtClean="0"/>
              <a:t>http://trac.edgewall.org/</a:t>
            </a:r>
            <a:endParaRPr lang="en-US" sz="2400" dirty="0" smtClean="0"/>
          </a:p>
          <a:p>
            <a:pPr lvl="0"/>
            <a:r>
              <a:rPr lang="pl-PL" sz="2400" dirty="0" smtClean="0"/>
              <a:t>http://www.wymagania.net/</a:t>
            </a:r>
          </a:p>
          <a:p>
            <a:pPr lvl="0">
              <a:buNone/>
            </a:pPr>
            <a:r>
              <a:rPr lang="pl-PL" dirty="0" smtClean="0">
                <a:solidFill>
                  <a:srgbClr val="FF0000"/>
                </a:solidFill>
              </a:rPr>
              <a:t>  </a:t>
            </a:r>
          </a:p>
          <a:p>
            <a:pPr lvl="0">
              <a:buNone/>
            </a:pPr>
            <a:endParaRPr lang="pl-PL" dirty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pl-PL" dirty="0" smtClean="0">
                <a:solidFill>
                  <a:srgbClr val="FF0000"/>
                </a:solidFill>
              </a:rPr>
              <a:t>                            Dziękuję za uwagę </a:t>
            </a:r>
            <a:r>
              <a:rPr lang="pl-PL" dirty="0" smtClean="0">
                <a:solidFill>
                  <a:srgbClr val="FF0000"/>
                </a:solidFill>
                <a:sym typeface="Wingdings" pitchFamily="2" charset="2"/>
              </a:rPr>
              <a:t>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Właściwości Testlink</a:t>
            </a:r>
            <a:endParaRPr lang="en-US" sz="3600" dirty="0">
              <a:solidFill>
                <a:srgbClr val="D4201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l-PL" sz="2400" dirty="0" smtClean="0"/>
              <a:t>Tworzenie przypadków testowych i organizowania ich w plany testów</a:t>
            </a:r>
          </a:p>
          <a:p>
            <a:r>
              <a:rPr lang="pl-PL" sz="2400" dirty="0" smtClean="0"/>
              <a:t>Przypisywanie przypadków testowych do wymagań</a:t>
            </a:r>
          </a:p>
          <a:p>
            <a:r>
              <a:rPr lang="pl-PL" sz="2400" dirty="0" smtClean="0"/>
              <a:t>Generowanie przypadków testowych z wymagań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pl-PL" sz="2400" dirty="0" smtClean="0"/>
              <a:t>Rozdzielenie przypadku testowego od planu testów , daje możliwość składania planu testów z różnych "części" i przy tym wykorzystania jednego przypadku testowego kilkukrotnie.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pl-PL" sz="2400" dirty="0" smtClean="0"/>
              <a:t>Zachowana jest cała historia wykonania danego przypadku testowego, wraz z wersją, która była wykonana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pl-PL" sz="2400" dirty="0" smtClean="0"/>
              <a:t>Hierarchia przypadków testowych, przypadki testowe można układać w dowolnej hierarchii, tworzyć zagnieżdżone katalogi (nazwane w systemie Test Suite) i zmieniać kolejność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pl-PL" sz="2400" dirty="0" smtClean="0"/>
              <a:t>Przypadki testowe ułożone są w menu tree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pl-PL" sz="2400" dirty="0" smtClean="0"/>
              <a:t>Definiowane różne roli (np. tester, lider, gość), przypisywanie wykonania testów do konkretnych osób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5246" y="5600440"/>
            <a:ext cx="2198754" cy="125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Właściwości c.d.</a:t>
            </a:r>
            <a:endParaRPr lang="en-US" sz="3600" dirty="0">
              <a:solidFill>
                <a:srgbClr val="D4201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dirty="0" smtClean="0"/>
              <a:t>Rezultaty badań mogą być eksportowane do HTML, MS Worda i Excela </a:t>
            </a:r>
          </a:p>
          <a:p>
            <a:r>
              <a:rPr lang="pl-PL" sz="2400" dirty="0" smtClean="0"/>
              <a:t>Rezultaty badań mogą być wysyłane mailem bezpośrednio z TL</a:t>
            </a:r>
          </a:p>
          <a:p>
            <a:r>
              <a:rPr lang="pl-PL" sz="2400" dirty="0" smtClean="0"/>
              <a:t> Wygodna  funkcja przeszukiwania testów według zadanych kryteriów m.in. </a:t>
            </a:r>
            <a:r>
              <a:rPr lang="pl-PL" sz="2400" smtClean="0"/>
              <a:t>właściciel, </a:t>
            </a:r>
            <a:r>
              <a:rPr lang="pl-PL" sz="2400" dirty="0" smtClean="0"/>
              <a:t>słowa kluczowe czy wyniki (przeprowadzone pomyślnie, nieudane, itd).</a:t>
            </a:r>
          </a:p>
          <a:p>
            <a:r>
              <a:rPr lang="pl-PL" sz="2400" dirty="0" smtClean="0"/>
              <a:t>Raporty, m.in.:</a:t>
            </a:r>
            <a:r>
              <a:rPr lang="en-US" sz="2400" dirty="0" smtClean="0"/>
              <a:t> </a:t>
            </a:r>
            <a:r>
              <a:rPr lang="pl-PL" sz="2400" dirty="0" smtClean="0"/>
              <a:t>raport wg błędów</a:t>
            </a:r>
            <a:r>
              <a:rPr lang="en-US" sz="2400" dirty="0" smtClean="0"/>
              <a:t>, </a:t>
            </a:r>
            <a:r>
              <a:rPr lang="pl-PL" sz="2400" dirty="0" smtClean="0"/>
              <a:t>sprawozdanie z postepu prac</a:t>
            </a:r>
            <a:r>
              <a:rPr lang="en-US" sz="2400" dirty="0" smtClean="0"/>
              <a:t>, </a:t>
            </a:r>
            <a:r>
              <a:rPr lang="pl-PL" sz="2400" dirty="0" smtClean="0"/>
              <a:t>wykresy</a:t>
            </a:r>
            <a:endParaRPr lang="en-US" sz="2400" dirty="0" smtClean="0"/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5575" y="5715016"/>
            <a:ext cx="199842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Testlink - aplikacja</a:t>
            </a:r>
            <a:endParaRPr lang="en-US" sz="3600" dirty="0">
              <a:solidFill>
                <a:srgbClr val="D4201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6249" y="1071546"/>
            <a:ext cx="8500593" cy="553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Dane personalne</a:t>
            </a:r>
            <a:endParaRPr lang="en-US" sz="3600" dirty="0">
              <a:solidFill>
                <a:srgbClr val="D4201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301" y="1142984"/>
            <a:ext cx="8890521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Zarządzanie użytkownikami c.d.</a:t>
            </a:r>
            <a:endParaRPr lang="en-US" sz="3600" dirty="0">
              <a:solidFill>
                <a:srgbClr val="D4201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dirty="0" smtClean="0"/>
              <a:t>Tworzenie nowego użytkownika</a:t>
            </a:r>
          </a:p>
          <a:p>
            <a:pPr marL="1257300" lvl="2" indent="-457200"/>
            <a:r>
              <a:rPr lang="pl-PL" sz="2600" dirty="0" smtClean="0"/>
              <a:t>Wybierając lokalizacje, definiujemy w jakim języku bedzie app</a:t>
            </a:r>
          </a:p>
          <a:p>
            <a:pPr marL="1257300" lvl="2" indent="-457200"/>
            <a:r>
              <a:rPr lang="pl-PL" sz="2600" dirty="0" smtClean="0"/>
              <a:t>Określamy role usera, np. admin, leader, senior tester, tester, guest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Przeglądanie istniejących użytkownikow (możliwość usuwania)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Tworzenie nowej roli czyli określenie uprawnień do</a:t>
            </a:r>
          </a:p>
          <a:p>
            <a:pPr marL="1257300" lvl="2" indent="-457200"/>
            <a:r>
              <a:rPr lang="en-US" sz="2600" dirty="0" smtClean="0"/>
              <a:t>Plan Testów</a:t>
            </a:r>
            <a:endParaRPr lang="pl-PL" sz="2600" dirty="0" smtClean="0"/>
          </a:p>
          <a:p>
            <a:pPr marL="1257300" lvl="2" indent="-457200"/>
            <a:r>
              <a:rPr lang="en-US" sz="2600" dirty="0" smtClean="0"/>
              <a:t>Zarządzanie Przypadkami Testowymi</a:t>
            </a:r>
            <a:endParaRPr lang="pl-PL" sz="2600" dirty="0" smtClean="0"/>
          </a:p>
          <a:p>
            <a:pPr marL="1257300" lvl="2" indent="-457200"/>
            <a:r>
              <a:rPr lang="en-US" sz="2600" dirty="0" smtClean="0"/>
              <a:t>Wymagania</a:t>
            </a:r>
            <a:endParaRPr lang="pl-PL" sz="2600" dirty="0" smtClean="0"/>
          </a:p>
          <a:p>
            <a:pPr marL="1257300" lvl="2" indent="-457200"/>
            <a:r>
              <a:rPr lang="en-US" sz="2600" dirty="0" smtClean="0"/>
              <a:t>Projektowanie Testów</a:t>
            </a:r>
            <a:endParaRPr lang="pl-PL" sz="2600" dirty="0" smtClean="0"/>
          </a:p>
          <a:p>
            <a:pPr marL="1257300" lvl="2" indent="-457200"/>
            <a:r>
              <a:rPr lang="en-US" sz="2600" dirty="0" smtClean="0"/>
              <a:t>Użytkownik</a:t>
            </a:r>
            <a:endParaRPr lang="pl-PL" sz="2600" dirty="0" smtClean="0"/>
          </a:p>
          <a:p>
            <a:pPr marL="1257300" lvl="2" indent="-457200"/>
            <a:r>
              <a:rPr lang="en-US" sz="2600" dirty="0" smtClean="0"/>
              <a:t>Słowo kluczowe</a:t>
            </a:r>
            <a:endParaRPr lang="pl-PL" sz="2600" dirty="0" smtClean="0"/>
          </a:p>
          <a:p>
            <a:pPr marL="1257300" lvl="2" indent="-457200"/>
            <a:r>
              <a:rPr lang="en-US" sz="2600" dirty="0" smtClean="0"/>
              <a:t>Własne pole</a:t>
            </a:r>
            <a:endParaRPr lang="pl-PL" sz="2600" dirty="0" smtClean="0"/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Lista istniejących ról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Przypisanie roli do projektu testów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Przypisanie roli do planu testów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Zarządzanie użytkownikami</a:t>
            </a:r>
            <a:endParaRPr lang="en-US" sz="3600" dirty="0">
              <a:solidFill>
                <a:srgbClr val="D4201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444" y="1142984"/>
            <a:ext cx="843935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439718"/>
          </a:xfrm>
        </p:spPr>
        <p:txBody>
          <a:bodyPr>
            <a:noAutofit/>
          </a:bodyPr>
          <a:lstStyle/>
          <a:p>
            <a:pPr algn="l"/>
            <a:r>
              <a:rPr lang="pl-PL" sz="3600" dirty="0" smtClean="0">
                <a:solidFill>
                  <a:srgbClr val="D42012"/>
                </a:solidFill>
              </a:rPr>
              <a:t>Roles – przykładowy podział</a:t>
            </a:r>
            <a:endParaRPr lang="en-US" sz="3600" dirty="0">
              <a:solidFill>
                <a:srgbClr val="D4201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l-PL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Test Leader</a:t>
            </a:r>
            <a:r>
              <a:rPr lang="pl-PL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:</a:t>
            </a:r>
            <a:r>
              <a:rPr lang="pl-P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pl-PL" dirty="0" smtClean="0"/>
              <a:t>Stworzenie projektu; Utworzenie wymagań; Utworzenie planów testów, zestawów testów, przypadków testowych; Przypisanie rol do zadań; Tworzenie builda raporty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Tester</a:t>
            </a:r>
            <a:r>
              <a:rPr lang="pl-PL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:</a:t>
            </a:r>
            <a:r>
              <a:rPr lang="pl-P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pl-PL" dirty="0" smtClean="0"/>
              <a:t>Tworzenie przypadków testowych; Wykonanie testów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pl-PL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Project Manager</a:t>
            </a:r>
            <a:r>
              <a:rPr lang="pl-PL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: </a:t>
            </a:r>
            <a:r>
              <a:rPr lang="pl-PL" dirty="0" smtClean="0"/>
              <a:t>Przegladanie wymagań; testów, Raporty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2844" y="857232"/>
            <a:ext cx="5292000" cy="0"/>
          </a:xfrm>
          <a:prstGeom prst="line">
            <a:avLst/>
          </a:prstGeom>
          <a:ln w="57150">
            <a:solidFill>
              <a:srgbClr val="D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500694" y="857232"/>
            <a:ext cx="350046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142853"/>
            <a:ext cx="1376362" cy="443696"/>
          </a:xfrm>
          <a:prstGeom prst="rect">
            <a:avLst/>
          </a:prstGeom>
        </p:spPr>
      </p:pic>
      <p:pic>
        <p:nvPicPr>
          <p:cNvPr id="17" name="Picture 16" descr="lo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852"/>
            <a:ext cx="685800" cy="51435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6AA56-0A61-4F54-A297-B70E10B2AAD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792</TotalTime>
  <Words>1612</Words>
  <Application>Microsoft Office PowerPoint</Application>
  <PresentationFormat>On-screen Show (4:3)</PresentationFormat>
  <Paragraphs>283</Paragraphs>
  <Slides>24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Testlink - narzędzie do zarządzania testami.</vt:lpstr>
      <vt:lpstr>Testlink</vt:lpstr>
      <vt:lpstr>Właściwości Testlink</vt:lpstr>
      <vt:lpstr>Właściwości c.d.</vt:lpstr>
      <vt:lpstr>Testlink - aplikacja</vt:lpstr>
      <vt:lpstr>Dane personalne</vt:lpstr>
      <vt:lpstr>Zarządzanie użytkownikami c.d.</vt:lpstr>
      <vt:lpstr>Zarządzanie użytkownikami</vt:lpstr>
      <vt:lpstr>Roles – przykładowy podział</vt:lpstr>
      <vt:lpstr>Strona Główna</vt:lpstr>
      <vt:lpstr>Specyfikacja</vt:lpstr>
      <vt:lpstr>Specyfikacja c.d.</vt:lpstr>
      <vt:lpstr>Zarządzanie planami testów</vt:lpstr>
      <vt:lpstr>Zarządzanie planami testów</vt:lpstr>
      <vt:lpstr>Zarządzanie planami testów</vt:lpstr>
      <vt:lpstr>Wykresy, raporty (przykłady)</vt:lpstr>
      <vt:lpstr>Wymagania (Requirements)</vt:lpstr>
      <vt:lpstr>Wymagania c.d.</vt:lpstr>
      <vt:lpstr>Wymagania c.d.</vt:lpstr>
      <vt:lpstr>Wymagania c.d.</vt:lpstr>
      <vt:lpstr>Testlink - Podstawowe flow</vt:lpstr>
      <vt:lpstr>Integracja z Jira</vt:lpstr>
      <vt:lpstr>Integracja z Jira</vt:lpstr>
      <vt:lpstr>Źródła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anow</dc:creator>
  <cp:lastModifiedBy>Skokowska, Agnieszka</cp:lastModifiedBy>
  <cp:revision>86</cp:revision>
  <dcterms:created xsi:type="dcterms:W3CDTF">2009-09-29T06:53:22Z</dcterms:created>
  <dcterms:modified xsi:type="dcterms:W3CDTF">2011-09-29T13:04:57Z</dcterms:modified>
</cp:coreProperties>
</file>